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58" r:id="rId5"/>
    <p:sldId id="262" r:id="rId6"/>
    <p:sldId id="263" r:id="rId7"/>
    <p:sldId id="264" r:id="rId8"/>
    <p:sldId id="267" r:id="rId9"/>
    <p:sldId id="270" r:id="rId10"/>
    <p:sldId id="269" r:id="rId11"/>
    <p:sldId id="261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F1B939-FD89-4E02-B185-70B0DA44524F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692333-961A-450C-9FB9-E71A80D41C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21282"/>
            <a:ext cx="10944225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2699792" y="1700808"/>
            <a:ext cx="5072608" cy="3937992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Ilona Autti-Rämö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Johtava ylilääkäri, Kela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/>
          <a:lstStyle/>
          <a:p>
            <a:r>
              <a:rPr lang="fi-FI" dirty="0" smtClean="0"/>
              <a:t>Eettinen arviointi </a:t>
            </a:r>
            <a:r>
              <a:rPr lang="fi-FI" dirty="0" err="1" smtClean="0"/>
              <a:t>Palkossa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1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Eettisen arvioinnin strukturointi; HTA maailma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 smtClean="0"/>
              <a:t>EunetHTA</a:t>
            </a:r>
            <a:r>
              <a:rPr lang="fi-FI" dirty="0" smtClean="0"/>
              <a:t> mallit</a:t>
            </a:r>
          </a:p>
          <a:p>
            <a:pPr lvl="1"/>
            <a:r>
              <a:rPr lang="fi-FI" dirty="0" err="1" smtClean="0"/>
              <a:t>Eetikko</a:t>
            </a:r>
            <a:r>
              <a:rPr lang="fi-FI" dirty="0" smtClean="0"/>
              <a:t> osana arviointiryhmää ohjaamassa keskustelua, erillinen eettinen arviointi tai eettinen arviointi osana ryhmän toimintaa</a:t>
            </a:r>
          </a:p>
          <a:p>
            <a:pPr lvl="1"/>
            <a:r>
              <a:rPr lang="fi-FI" dirty="0" smtClean="0"/>
              <a:t>Validoidut kysymyssarjat, jotka avaavat interventioon, diagnostiikkaan tai seulontaohjelmaan mahdollisesti liittyviä eettisiä haasteita. Mahdollista muokata </a:t>
            </a:r>
            <a:r>
              <a:rPr lang="fi-FI" dirty="0" err="1" smtClean="0"/>
              <a:t>PALKOn</a:t>
            </a:r>
            <a:r>
              <a:rPr lang="fi-FI" dirty="0" smtClean="0"/>
              <a:t> toimintaan soveltuviksi</a:t>
            </a:r>
          </a:p>
          <a:p>
            <a:r>
              <a:rPr lang="fi-FI" dirty="0" err="1" smtClean="0"/>
              <a:t>Finohtan</a:t>
            </a:r>
            <a:r>
              <a:rPr lang="fi-FI" dirty="0" smtClean="0"/>
              <a:t> eettinen arviointi</a:t>
            </a:r>
          </a:p>
          <a:p>
            <a:pPr lvl="1"/>
            <a:r>
              <a:rPr lang="fi-FI" dirty="0" smtClean="0"/>
              <a:t>Tunnistetaan </a:t>
            </a:r>
            <a:r>
              <a:rPr lang="fi-FI" dirty="0"/>
              <a:t>kaikki asianomaiset ja heille koituvat seuraukset käyttöönotto ja </a:t>
            </a:r>
            <a:r>
              <a:rPr lang="fi-FI" dirty="0" err="1"/>
              <a:t>ei-käyttöönotto</a:t>
            </a:r>
            <a:r>
              <a:rPr lang="fi-FI" dirty="0"/>
              <a:t> tilanteissa, reflektoiva ja strukturoitu </a:t>
            </a:r>
            <a:r>
              <a:rPr lang="fi-FI" dirty="0" smtClean="0"/>
              <a:t>toimintamalli</a:t>
            </a:r>
          </a:p>
          <a:p>
            <a:r>
              <a:rPr lang="fi-FI" dirty="0" smtClean="0"/>
              <a:t>Mallista riippumatta: Arvokeskustelu ja eettinen arviointi on aina osa lääketieteellistä arviota</a:t>
            </a:r>
          </a:p>
        </p:txBody>
      </p:sp>
    </p:spTree>
    <p:extLst>
      <p:ext uri="{BB962C8B-B14F-4D97-AF65-F5344CB8AC3E}">
        <p14:creationId xmlns:p14="http://schemas.microsoft.com/office/powerpoint/2010/main" val="148826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Kansalaisnäkökulma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Palveluvalikoiman </a:t>
            </a:r>
            <a:r>
              <a:rPr lang="fi-FI" dirty="0"/>
              <a:t>yleisen hyväksyttävyyden ja toteutumisen kannalta </a:t>
            </a:r>
            <a:r>
              <a:rPr lang="fi-FI" dirty="0" smtClean="0"/>
              <a:t>tarvitaan myös keinoja</a:t>
            </a:r>
            <a:r>
              <a:rPr lang="fi-FI" dirty="0"/>
              <a:t>, jotka antavat terveyspalvelujen käyttäjille (kansalaisille/potilaille/asiakkaille) mahdollisuuden osallistua, pohtia, ymmärtää ja tuoda julki mielipiteensä.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8601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”Ilman </a:t>
            </a:r>
            <a:r>
              <a:rPr lang="fi-FI"/>
              <a:t>arvokeskustelua sekä sovittuja selvästi ymmärrettäviä pelisääntöjä valinnat perustuvat helposti sattumaan, yksilön asemaan, palveluita haluavan kykyyn ajaa omaa asiaansa tai muihin kriittistä tarkastelua kestämättömiin perusteisiin.”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498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on palveluvalikoima?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Subjektiivinen oikeus? </a:t>
            </a:r>
          </a:p>
          <a:p>
            <a:r>
              <a:rPr lang="fi-FI" dirty="0" smtClean="0"/>
              <a:t>Miten tarkkaan määritetään?</a:t>
            </a:r>
          </a:p>
          <a:p>
            <a:pPr lvl="1"/>
            <a:r>
              <a:rPr lang="fi-FI" dirty="0" smtClean="0"/>
              <a:t>Kohderyhmä, sisältö</a:t>
            </a:r>
          </a:p>
          <a:p>
            <a:r>
              <a:rPr lang="fi-FI" dirty="0" smtClean="0"/>
              <a:t>Miten valvotaan?</a:t>
            </a:r>
          </a:p>
          <a:p>
            <a:r>
              <a:rPr lang="fi-FI" dirty="0" smtClean="0"/>
              <a:t>Miten huomioitava potilas-lääkärisuhteessa?</a:t>
            </a:r>
          </a:p>
        </p:txBody>
      </p:sp>
    </p:spTree>
    <p:extLst>
      <p:ext uri="{BB962C8B-B14F-4D97-AF65-F5344CB8AC3E}">
        <p14:creationId xmlns:p14="http://schemas.microsoft.com/office/powerpoint/2010/main" val="162429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" y="1723994"/>
            <a:ext cx="9144000" cy="5132294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435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j70ivw\Pictures\25.07.2011, Grimentz2011\Grimentz2011 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11" y="0"/>
            <a:ext cx="12215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Julkinen palvelu lupaus ja etiikka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Terveydenhuollon etiikan perusperiaatteita ovat hyvän tekeminen ja vahingon välttäminen, oikeudenmukaisuus, itsemääräämisoikeus </a:t>
            </a:r>
            <a:r>
              <a:rPr lang="fi-FI" dirty="0" smtClean="0"/>
              <a:t>, </a:t>
            </a:r>
            <a:r>
              <a:rPr lang="fi-FI" dirty="0"/>
              <a:t>ihmisarvon kunnioitus ja hyödyn maksimointi. </a:t>
            </a:r>
            <a:endParaRPr lang="fi-FI" dirty="0" smtClean="0"/>
          </a:p>
          <a:p>
            <a:r>
              <a:rPr lang="fi-FI" dirty="0" smtClean="0"/>
              <a:t>Yhteisten </a:t>
            </a:r>
            <a:r>
              <a:rPr lang="fi-FI" dirty="0"/>
              <a:t>rajallisten voimavarojen mahdollisimman tehokas käyttö liittyy oikeudenmukaisuusnäkökulmaan sekä osittain myös hyvän tekemiseen ja vahingon </a:t>
            </a:r>
            <a:r>
              <a:rPr lang="fi-FI" dirty="0" smtClean="0"/>
              <a:t>välttämiseen, jälkimmäinen korostuu terveydenhuollon toimijoilla.</a:t>
            </a:r>
          </a:p>
          <a:p>
            <a:r>
              <a:rPr lang="fi-FI" dirty="0" smtClean="0"/>
              <a:t>Itsemääräämiseen </a:t>
            </a:r>
            <a:r>
              <a:rPr lang="fi-FI" dirty="0"/>
              <a:t>sisältyy oikeus saada itseään koskevaa tietoa, osallistua itseään ja hoitoaan koskevaan </a:t>
            </a:r>
            <a:r>
              <a:rPr lang="fi-FI" dirty="0" smtClean="0"/>
              <a:t>päätöksentekoon. Oikeudenmukaisuus-periaatteeseen </a:t>
            </a:r>
            <a:r>
              <a:rPr lang="fi-FI" dirty="0"/>
              <a:t>liittyy yksilötasolla yhdenvertainen oikeus terveydenhuollon </a:t>
            </a:r>
            <a:r>
              <a:rPr lang="fi-FI" dirty="0" smtClean="0"/>
              <a:t>voimavaroihin ja palveluihin</a:t>
            </a:r>
            <a:r>
              <a:rPr lang="fi-FI" dirty="0"/>
              <a:t>. </a:t>
            </a:r>
            <a:r>
              <a:rPr lang="fi-FI" dirty="0" smtClean="0"/>
              <a:t> </a:t>
            </a:r>
          </a:p>
          <a:p>
            <a:r>
              <a:rPr lang="fi-FI" dirty="0" smtClean="0"/>
              <a:t>Palveluvalikoiman </a:t>
            </a:r>
            <a:r>
              <a:rPr lang="fi-FI" dirty="0"/>
              <a:t>eettisiin perusperiaatteisiin kuuluu niin horisontaalinen (asuinpaikka ei vaikuta hoidon saantiin) kuin vertikaalinen (huomisen potilaalla on oikeus samaan hoitoon) </a:t>
            </a:r>
            <a:r>
              <a:rPr lang="fi-FI" dirty="0" smtClean="0"/>
              <a:t>yhdenvertaisuus, mikä on myös </a:t>
            </a:r>
            <a:r>
              <a:rPr lang="fi-FI" dirty="0" err="1" smtClean="0"/>
              <a:t>SOTEn</a:t>
            </a:r>
            <a:r>
              <a:rPr lang="fi-FI" dirty="0" smtClean="0"/>
              <a:t> tavoite.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68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istelu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Palveluvalikoima on itsessään arvovalinta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1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näkökulma valitaan?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Palveluvalikoimaan liittyviä eettisiä näkökulmia voidaan tarkastella monesta teoreettisesta viitekehyksestä tai näkökulmasta. </a:t>
            </a:r>
            <a:endParaRPr lang="fi-FI" dirty="0" smtClean="0"/>
          </a:p>
          <a:p>
            <a:r>
              <a:rPr lang="fi-FI" dirty="0" smtClean="0"/>
              <a:t>Eettisiä </a:t>
            </a:r>
            <a:r>
              <a:rPr lang="fi-FI" dirty="0"/>
              <a:t>kysymyksiä voidaan mm. </a:t>
            </a:r>
            <a:r>
              <a:rPr lang="fi-FI" dirty="0" smtClean="0"/>
              <a:t>tarkastella</a:t>
            </a:r>
          </a:p>
          <a:p>
            <a:pPr lvl="1"/>
            <a:r>
              <a:rPr lang="fi-FI" dirty="0" smtClean="0"/>
              <a:t>säädöspohjan </a:t>
            </a:r>
            <a:r>
              <a:rPr lang="fi-FI" dirty="0"/>
              <a:t>oikeudenmukaisuuden, </a:t>
            </a:r>
            <a:endParaRPr lang="fi-FI" dirty="0" smtClean="0"/>
          </a:p>
          <a:p>
            <a:pPr lvl="1"/>
            <a:r>
              <a:rPr lang="fi-FI" dirty="0" smtClean="0"/>
              <a:t>toimenpiteiden </a:t>
            </a:r>
            <a:r>
              <a:rPr lang="fi-FI" dirty="0"/>
              <a:t>vaikuttavuuden</a:t>
            </a:r>
            <a:r>
              <a:rPr lang="fi-FI" dirty="0" smtClean="0"/>
              <a:t>, (kaikille - osalla - ei kenellekään) </a:t>
            </a:r>
          </a:p>
          <a:p>
            <a:pPr lvl="1"/>
            <a:r>
              <a:rPr lang="fi-FI" dirty="0" smtClean="0"/>
              <a:t>potilaan </a:t>
            </a:r>
            <a:r>
              <a:rPr lang="fi-FI" dirty="0"/>
              <a:t>tai asiakkaan edun toteutumisen </a:t>
            </a:r>
            <a:endParaRPr lang="fi-FI" dirty="0" smtClean="0"/>
          </a:p>
          <a:p>
            <a:pPr lvl="1"/>
            <a:r>
              <a:rPr lang="fi-FI" dirty="0"/>
              <a:t>v</a:t>
            </a:r>
            <a:r>
              <a:rPr lang="fi-FI" dirty="0" smtClean="0"/>
              <a:t>oimavarojen tehokkaan ja tarkoituksenmukaisen  </a:t>
            </a:r>
            <a:r>
              <a:rPr lang="fi-FI" dirty="0"/>
              <a:t>käytön 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ehokkaimman ajoituksen näkökulmista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92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resurssien tehokas ja tarkoituksenmukainen käyttö?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Vaikuttavassa </a:t>
            </a:r>
            <a:r>
              <a:rPr lang="fi-FI" dirty="0"/>
              <a:t>terveydenhuollossa oleellista ei </a:t>
            </a:r>
            <a:r>
              <a:rPr lang="fi-FI" dirty="0" smtClean="0"/>
              <a:t>ole </a:t>
            </a:r>
            <a:r>
              <a:rPr lang="fi-FI" dirty="0"/>
              <a:t>vain yksittäiset toimenpiteet vaan kokonaistilanteen hyvä arviointi, </a:t>
            </a:r>
            <a:r>
              <a:rPr lang="fi-FI" dirty="0" smtClean="0"/>
              <a:t>ennaltaehkäisy, oikea diagnoosi ja </a:t>
            </a:r>
            <a:r>
              <a:rPr lang="fi-FI" dirty="0"/>
              <a:t>oikea-aikainen </a:t>
            </a:r>
            <a:r>
              <a:rPr lang="fi-FI" dirty="0" smtClean="0"/>
              <a:t>hoito.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Hyvä, </a:t>
            </a:r>
            <a:r>
              <a:rPr lang="fi-FI" dirty="0"/>
              <a:t>luottamuksellinen </a:t>
            </a:r>
            <a:r>
              <a:rPr lang="fi-FI" dirty="0" smtClean="0"/>
              <a:t>vuorovaikutus-suhde vaikuttaa hoitoon sitoutumiseen ja vaikutuksiin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Terveydenhuollon </a:t>
            </a:r>
            <a:r>
              <a:rPr lang="fi-FI" dirty="0"/>
              <a:t>vaikuttavuuden perustaminen yksittäisiin näyttöön perustuviin toimenpiteisiin ei vastaa asiakkaiden ja potilaiden yksilöllisiin tarpeisiin eikä sitä voida pitää eettisesti kestävänä </a:t>
            </a:r>
            <a:r>
              <a:rPr lang="fi-FI" dirty="0" smtClean="0"/>
              <a:t>mallina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Arvioidaanko </a:t>
            </a:r>
            <a:r>
              <a:rPr lang="fi-FI" dirty="0" err="1" smtClean="0"/>
              <a:t>SOTEn</a:t>
            </a:r>
            <a:r>
              <a:rPr lang="fi-FI" dirty="0" smtClean="0"/>
              <a:t> vai terveydenhuollon sisäistä palveluvalikoimaa?</a:t>
            </a:r>
          </a:p>
          <a:p>
            <a:pPr marL="742950" lvl="2" indent="-342900"/>
            <a:r>
              <a:rPr lang="fi-FI" dirty="0" smtClean="0"/>
              <a:t>Osallistumista  yhteiskuntaan vai terveyden tilan muutosta?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25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Eettinen arviointi on jo osa </a:t>
            </a:r>
            <a:r>
              <a:rPr lang="fi-FI" dirty="0" err="1" smtClean="0"/>
              <a:t>PalkoN</a:t>
            </a:r>
            <a:r>
              <a:rPr lang="fi-FI" dirty="0" smtClean="0"/>
              <a:t> toimintaa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Keskitytäänkö yksilön </a:t>
            </a:r>
            <a:r>
              <a:rPr lang="fi-FI" dirty="0"/>
              <a:t>vai yhteiskunnan saaman hyödyn suuruuteen, kalliisiin hoitoihin, </a:t>
            </a:r>
            <a:r>
              <a:rPr lang="fi-FI" dirty="0" smtClean="0"/>
              <a:t> alueellisessa </a:t>
            </a:r>
            <a:r>
              <a:rPr lang="fi-FI" dirty="0"/>
              <a:t>saatavuudessa </a:t>
            </a:r>
            <a:r>
              <a:rPr lang="fi-FI" dirty="0" smtClean="0"/>
              <a:t>oleviin eroihin, </a:t>
            </a:r>
            <a:r>
              <a:rPr lang="fi-FI" dirty="0"/>
              <a:t>toimenpiteisiin joita ei käytetä tutkimusnäytöstä </a:t>
            </a:r>
            <a:r>
              <a:rPr lang="fi-FI" dirty="0" smtClean="0"/>
              <a:t>huolimatta, toimenpiteisiin</a:t>
            </a:r>
            <a:r>
              <a:rPr lang="fi-FI" dirty="0"/>
              <a:t>, joita epäillään käytettävän vaikka tutkimusnäyttö on osoittanut ne vaikuttamattomiksi </a:t>
            </a:r>
            <a:r>
              <a:rPr lang="fi-FI" dirty="0" smtClean="0"/>
              <a:t>, haavoittuvassa asemassa olevien potilaiden hoitoon jne.</a:t>
            </a:r>
          </a:p>
          <a:p>
            <a:r>
              <a:rPr lang="fi-FI" dirty="0" err="1" smtClean="0"/>
              <a:t>Toimeenpiteestä</a:t>
            </a:r>
            <a:r>
              <a:rPr lang="fi-FI" dirty="0" smtClean="0"/>
              <a:t> saatava hyöty voi edellyttää yksilöllisesti erilaisia lisätoimia: miten tämän huomioidaan?</a:t>
            </a:r>
            <a:endParaRPr lang="fi-FI" dirty="0"/>
          </a:p>
          <a:p>
            <a:r>
              <a:rPr lang="fi-FI" dirty="0" smtClean="0"/>
              <a:t>PALKO </a:t>
            </a:r>
            <a:r>
              <a:rPr lang="fi-FI" dirty="0"/>
              <a:t>voi määritellä palveluvalikoimaa kahdella tavalla: antamalla suosituksia joko valikoimaan sisällytettävistä tai siitä pois suljettavista toimista. </a:t>
            </a:r>
            <a:r>
              <a:rPr lang="fi-FI" dirty="0" smtClean="0"/>
              <a:t> Kumpi on alkuvaiheessa keskeistä?</a:t>
            </a:r>
            <a:endParaRPr lang="fi-FI" dirty="0"/>
          </a:p>
          <a:p>
            <a:r>
              <a:rPr lang="fi-FI" dirty="0" smtClean="0"/>
              <a:t>On </a:t>
            </a:r>
            <a:r>
              <a:rPr lang="fi-FI" dirty="0"/>
              <a:t>todennäköistä, että PALKO joutuu myös arvioimaan menetelmän käyttöönoton vaikutuksia organisaatioon, lainsäädäntöön tai esimerkiksi </a:t>
            </a:r>
            <a:r>
              <a:rPr lang="fi-FI" dirty="0" smtClean="0"/>
              <a:t>yksilön tai yhteiskunnan </a:t>
            </a:r>
            <a:r>
              <a:rPr lang="fi-FI" dirty="0"/>
              <a:t>sosiaaliseen </a:t>
            </a:r>
            <a:r>
              <a:rPr lang="fi-FI" dirty="0" smtClean="0"/>
              <a:t>ympäristöön jotta menetelmän käyttöönotto johtaa odotettuihin hyötyihin.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804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Ruotsi: </a:t>
            </a:r>
            <a:r>
              <a:rPr lang="fi-FI" sz="4000" dirty="0" err="1"/>
              <a:t>Prioriteringscentrums</a:t>
            </a:r>
            <a:r>
              <a:rPr lang="fi-FI" sz="4000" dirty="0"/>
              <a:t> </a:t>
            </a:r>
            <a:r>
              <a:rPr lang="fi-FI" sz="4000" dirty="0" err="1"/>
              <a:t>rapportserie</a:t>
            </a:r>
            <a:r>
              <a:rPr lang="fi-FI" sz="4000" dirty="0"/>
              <a:t> </a:t>
            </a:r>
            <a:r>
              <a:rPr lang="fi-FI" sz="4000" dirty="0" smtClean="0"/>
              <a:t>2015:3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i-FI" dirty="0"/>
              <a:t>Vastaamattomia kysymyksiä </a:t>
            </a:r>
            <a:r>
              <a:rPr lang="fi-FI" dirty="0" smtClean="0"/>
              <a:t>runsaasti</a:t>
            </a:r>
          </a:p>
          <a:p>
            <a:r>
              <a:rPr lang="fi-FI" dirty="0" smtClean="0"/>
              <a:t>Ihmisarvo</a:t>
            </a:r>
          </a:p>
          <a:p>
            <a:pPr lvl="1"/>
            <a:r>
              <a:rPr lang="fi-FI" dirty="0" smtClean="0"/>
              <a:t>Yhteinen oikeus mihin? Iän merkitys? Sosioekonomisen aseman merkitys? Menneiden, nykyisten ja tulevien elämäntapojen merkitys?</a:t>
            </a:r>
          </a:p>
          <a:p>
            <a:r>
              <a:rPr lang="fi-FI" dirty="0" smtClean="0"/>
              <a:t>Tarve-oikeudenmukaisuus</a:t>
            </a:r>
          </a:p>
          <a:p>
            <a:pPr lvl="1"/>
            <a:r>
              <a:rPr lang="fi-FI" dirty="0" smtClean="0"/>
              <a:t>Vaikeusasteen merkitys? Miten tarve määritetään? Yksilön hyöty? Terveystulos vai elämänlaatu? Yhtäläinen pääsy hoitoon vai yhtäläinen oikeus muutokseen?</a:t>
            </a:r>
          </a:p>
          <a:p>
            <a:r>
              <a:rPr lang="fi-FI" dirty="0" smtClean="0"/>
              <a:t>Kustannusvaikuttavuus</a:t>
            </a:r>
          </a:p>
          <a:p>
            <a:pPr lvl="1"/>
            <a:r>
              <a:rPr lang="fi-FI" dirty="0" smtClean="0"/>
              <a:t>Saman taudin hoitovaihtoehdot vai eri tautien hoidot? Raja-arvo? Potilasryhmän suuruuden merkitys? Vaikutusten mittari?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15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Eettinen arviointi: Norja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fi-FI" dirty="0" smtClean="0"/>
              <a:t>Lausuntokierroksella oleva priorisointi selvitys</a:t>
            </a:r>
          </a:p>
          <a:p>
            <a:pPr lvl="1"/>
            <a:r>
              <a:rPr lang="fi-FI" dirty="0" smtClean="0"/>
              <a:t>Vaikeusaste</a:t>
            </a:r>
          </a:p>
          <a:p>
            <a:pPr lvl="1"/>
            <a:r>
              <a:rPr lang="fi-FI" dirty="0" smtClean="0"/>
              <a:t>Vaikutuksen suuruus</a:t>
            </a:r>
          </a:p>
          <a:p>
            <a:pPr lvl="1"/>
            <a:r>
              <a:rPr lang="fi-FI" dirty="0" smtClean="0"/>
              <a:t>Hyöty ja elämän pidentäminen</a:t>
            </a:r>
          </a:p>
          <a:p>
            <a:pPr lvl="1"/>
            <a:r>
              <a:rPr lang="fi-FI" dirty="0" smtClean="0"/>
              <a:t>Kustannusvaikutus</a:t>
            </a:r>
          </a:p>
          <a:p>
            <a:pPr lvl="1"/>
            <a:r>
              <a:rPr lang="fi-FI" dirty="0" smtClean="0"/>
              <a:t>Iän huomioiminen</a:t>
            </a:r>
          </a:p>
          <a:p>
            <a:pPr lvl="1"/>
            <a:r>
              <a:rPr lang="fi-FI" dirty="0" smtClean="0"/>
              <a:t>Vaihtoehtojen puuttumisen huomioiminen</a:t>
            </a:r>
          </a:p>
          <a:p>
            <a:pPr lvl="1"/>
            <a:r>
              <a:rPr lang="fi-FI" dirty="0" smtClean="0"/>
              <a:t>Innovatiivisuuden mahdollisuus</a:t>
            </a:r>
          </a:p>
          <a:p>
            <a:pPr lvl="1"/>
            <a:r>
              <a:rPr lang="fi-FI" dirty="0" smtClean="0"/>
              <a:t>Kriteerien järjestys</a:t>
            </a:r>
          </a:p>
          <a:p>
            <a:pPr lvl="1"/>
            <a:r>
              <a:rPr lang="fi-FI" dirty="0" smtClean="0"/>
              <a:t>Ohjauksen rooli</a:t>
            </a:r>
          </a:p>
          <a:p>
            <a:pPr lvl="1"/>
            <a:r>
              <a:rPr lang="fi-FI" dirty="0" err="1" smtClean="0"/>
              <a:t>Itsekustannus</a:t>
            </a:r>
            <a:r>
              <a:rPr lang="fi-FI" dirty="0" smtClean="0"/>
              <a:t> osuus</a:t>
            </a:r>
          </a:p>
          <a:p>
            <a:pPr lvl="1"/>
            <a:r>
              <a:rPr lang="fi-FI" dirty="0" err="1" smtClean="0"/>
              <a:t>QALYn</a:t>
            </a:r>
            <a:r>
              <a:rPr lang="fi-FI" dirty="0" smtClean="0"/>
              <a:t> käyttö</a:t>
            </a:r>
            <a:r>
              <a:rPr lang="fi-FI" dirty="0"/>
              <a:t> </a:t>
            </a:r>
            <a:r>
              <a:rPr lang="fi-FI" dirty="0" smtClean="0"/>
              <a:t>ja raja-arvot</a:t>
            </a:r>
          </a:p>
          <a:p>
            <a:pPr lvl="1"/>
            <a:r>
              <a:rPr lang="fi-FI" dirty="0" smtClean="0"/>
              <a:t>Konkreettiset priorisointityökalut ja implementointi</a:t>
            </a:r>
          </a:p>
        </p:txBody>
      </p:sp>
    </p:spTree>
    <p:extLst>
      <p:ext uri="{BB962C8B-B14F-4D97-AF65-F5344CB8AC3E}">
        <p14:creationId xmlns:p14="http://schemas.microsoft.com/office/powerpoint/2010/main" val="159371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610</Words>
  <Application>Microsoft Office PowerPoint</Application>
  <PresentationFormat>Näytössä katseltava diaesitys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Apteekki</vt:lpstr>
      <vt:lpstr>Eettinen arviointi Palkossa</vt:lpstr>
      <vt:lpstr>PowerPoint-esitys</vt:lpstr>
      <vt:lpstr>Julkinen palvelu lupaus ja etiikka</vt:lpstr>
      <vt:lpstr>Palveluvalikoima on itsessään arvovalinta</vt:lpstr>
      <vt:lpstr>Mikä näkökulma valitaan?</vt:lpstr>
      <vt:lpstr>resurssien tehokas ja tarkoituksenmukainen käyttö?</vt:lpstr>
      <vt:lpstr>Eettinen arviointi on jo osa PalkoN toimintaa</vt:lpstr>
      <vt:lpstr>Ruotsi: Prioriteringscentrums rapportserie 2015:3 </vt:lpstr>
      <vt:lpstr>Eettinen arviointi: Norja</vt:lpstr>
      <vt:lpstr>Eettisen arvioinnin strukturointi; HTA maailma</vt:lpstr>
      <vt:lpstr>Kansalaisnäkökulma </vt:lpstr>
      <vt:lpstr>Etene</vt:lpstr>
      <vt:lpstr>Mitä on palveluvalikoima?</vt:lpstr>
      <vt:lpstr>Kiitos</vt:lpstr>
    </vt:vector>
  </TitlesOfParts>
  <Company>Kela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Eettinen arviointi Palkossa</dc:title>
  <dc:creator>uj70ivw</dc:creator>
  <cp:lastModifiedBy>stmkrat</cp:lastModifiedBy>
  <cp:revision>14</cp:revision>
  <dcterms:created xsi:type="dcterms:W3CDTF">2015-11-09T08:10:39Z</dcterms:created>
  <dcterms:modified xsi:type="dcterms:W3CDTF">2015-11-18T08:46:11Z</dcterms:modified>
</cp:coreProperties>
</file>