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042" r:id="rId1"/>
    <p:sldMasterId id="2147486057" r:id="rId2"/>
  </p:sldMasterIdLst>
  <p:notesMasterIdLst>
    <p:notesMasterId r:id="rId11"/>
  </p:notesMasterIdLst>
  <p:handoutMasterIdLst>
    <p:handoutMasterId r:id="rId12"/>
  </p:handoutMasterIdLst>
  <p:sldIdLst>
    <p:sldId id="267" r:id="rId3"/>
    <p:sldId id="265" r:id="rId4"/>
    <p:sldId id="275" r:id="rId5"/>
    <p:sldId id="276" r:id="rId6"/>
    <p:sldId id="284" r:id="rId7"/>
    <p:sldId id="286" r:id="rId8"/>
    <p:sldId id="285" r:id="rId9"/>
    <p:sldId id="269" r:id="rId10"/>
  </p:sldIdLst>
  <p:sldSz cx="9904413" cy="6858000"/>
  <p:notesSz cx="6735763" cy="9866313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 snapToGrid="0" showGuides="1">
      <p:cViewPr>
        <p:scale>
          <a:sx n="110" d="100"/>
          <a:sy n="110" d="100"/>
        </p:scale>
        <p:origin x="-1356" y="-102"/>
      </p:cViewPr>
      <p:guideLst>
        <p:guide orient="horz" pos="2275"/>
        <p:guide orient="horz" pos="4099"/>
        <p:guide pos="312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41" cy="4936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4798" y="0"/>
            <a:ext cx="2919441" cy="4936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41E69B-F9AA-694B-BCA0-BA13DF89279A}" type="datetime1">
              <a:rPr lang="en-US" smtClean="0"/>
              <a:pPr/>
              <a:t>11/18/2015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0976"/>
            <a:ext cx="2919441" cy="4936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4798" y="9370976"/>
            <a:ext cx="2919441" cy="4936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DA2454-8AC2-CB46-AC1B-9986AF9388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274455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41" cy="4936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14798" y="0"/>
            <a:ext cx="2919441" cy="4936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A67CB7-7E5A-9647-B72D-6AB0E9D5FFC4}" type="datetime1">
              <a:rPr lang="en-US" smtClean="0"/>
              <a:pPr/>
              <a:t>11/18/2015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96913" y="739775"/>
            <a:ext cx="5341937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4187" y="4687173"/>
            <a:ext cx="5387390" cy="4439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370976"/>
            <a:ext cx="2919441" cy="4936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14798" y="9370976"/>
            <a:ext cx="2919441" cy="4936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E38782-EB68-48A3-896C-F17BDF445E7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392679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EEA67CB7-7E5A-9647-B72D-6AB0E9D5FFC4}" type="datetime1">
              <a:rPr lang="en-US" smtClean="0"/>
              <a:pPr/>
              <a:t>11/18/2015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2E38782-EB68-48A3-896C-F17BDF445E7F}" type="slidenum">
              <a:rPr lang="fi-FI" smtClean="0"/>
              <a:pPr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30946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EEA67CB7-7E5A-9647-B72D-6AB0E9D5FFC4}" type="datetime1">
              <a:rPr lang="en-US" smtClean="0"/>
              <a:pPr/>
              <a:t>11/18/2015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2E38782-EB68-48A3-896C-F17BDF445E7F}" type="slidenum">
              <a:rPr lang="fi-FI" smtClean="0"/>
              <a:pPr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7263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, orans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TM_ppt_kuntasote_otsikko_oranssi.png"/>
          <p:cNvPicPr>
            <a:picLocks noChangeAspect="1"/>
          </p:cNvPicPr>
          <p:nvPr userDrawn="1"/>
        </p:nvPicPr>
        <p:blipFill>
          <a:blip r:embed="rId2"/>
          <a:srcRect l="86" b="123"/>
          <a:stretch>
            <a:fillRect/>
          </a:stretch>
        </p:blipFill>
        <p:spPr>
          <a:xfrm>
            <a:off x="0" y="8467"/>
            <a:ext cx="9889913" cy="6849533"/>
          </a:xfrm>
          <a:prstGeom prst="rect">
            <a:avLst/>
          </a:prstGeom>
        </p:spPr>
      </p:pic>
      <p:pic>
        <p:nvPicPr>
          <p:cNvPr id="10" name="Picture 9" descr="STM_logo_FI-01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196609" y="6239515"/>
            <a:ext cx="3152870" cy="403662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6126" y="674715"/>
            <a:ext cx="5130619" cy="1143000"/>
          </a:xfrm>
          <a:noFill/>
          <a:ln>
            <a:noFill/>
          </a:ln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9" name="Alaotsikko 2"/>
          <p:cNvSpPr>
            <a:spLocks noGrp="1"/>
          </p:cNvSpPr>
          <p:nvPr>
            <p:ph type="subTitle" idx="1"/>
          </p:nvPr>
        </p:nvSpPr>
        <p:spPr>
          <a:xfrm>
            <a:off x="466126" y="1924091"/>
            <a:ext cx="5158543" cy="770668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accent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Muokkaa alaotsikon perustyyliä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pic>
        <p:nvPicPr>
          <p:cNvPr id="13" name="Picture 12" descr="Kunta-sote_2_RGB.png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964349" y="5464669"/>
            <a:ext cx="1522797" cy="1220982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495220" y="6356351"/>
            <a:ext cx="2311030" cy="365125"/>
          </a:xfrm>
          <a:prstGeom prst="rect">
            <a:avLst/>
          </a:prstGeom>
        </p:spPr>
        <p:txBody>
          <a:bodyPr/>
          <a:lstStyle/>
          <a:p>
            <a:fld id="{1BBC3156-8528-4616-9060-50D42C36866C}" type="datetimeFigureOut">
              <a:rPr lang="fi-FI" smtClean="0"/>
              <a:t>18.11.2015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384008" y="6356351"/>
            <a:ext cx="3136397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7098163" y="6356351"/>
            <a:ext cx="2311030" cy="365125"/>
          </a:xfrm>
          <a:prstGeom prst="rect">
            <a:avLst/>
          </a:prstGeom>
        </p:spPr>
        <p:txBody>
          <a:bodyPr/>
          <a:lstStyle/>
          <a:p>
            <a:fld id="{D0ACED1D-3855-403B-BB7A-23BB08C0EBA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6651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474194" y="6426001"/>
            <a:ext cx="895894" cy="268139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470280" y="6426001"/>
            <a:ext cx="2963854" cy="268139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322409" y="6426001"/>
            <a:ext cx="418004" cy="268139"/>
          </a:xfrm>
          <a:prstGeom prst="rect">
            <a:avLst/>
          </a:prstGeom>
        </p:spPr>
        <p:txBody>
          <a:bodyPr/>
          <a:lstStyle/>
          <a:p>
            <a:fld id="{1EA1DD0D-7089-48C5-B116-A19F892CF1D9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69548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, orans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etus, orans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TM_ppt_kuntasote_otsikko_oranssi.png"/>
          <p:cNvPicPr>
            <a:picLocks noChangeAspect="1"/>
          </p:cNvPicPr>
          <p:nvPr userDrawn="1"/>
        </p:nvPicPr>
        <p:blipFill>
          <a:blip r:embed="rId2"/>
          <a:srcRect l="86" b="123"/>
          <a:stretch>
            <a:fillRect/>
          </a:stretch>
        </p:blipFill>
        <p:spPr>
          <a:xfrm>
            <a:off x="0" y="8467"/>
            <a:ext cx="9889913" cy="6849533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410595" y="2942569"/>
            <a:ext cx="5130619" cy="1143000"/>
          </a:xfrm>
          <a:noFill/>
          <a:ln>
            <a:noFill/>
          </a:ln>
        </p:spPr>
        <p:txBody>
          <a:bodyPr>
            <a:normAutofit/>
          </a:bodyPr>
          <a:lstStyle>
            <a:lvl1pPr algn="ctr"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pic>
        <p:nvPicPr>
          <p:cNvPr id="13" name="Picture 12" descr="Kunta-sote_2_RGB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964349" y="5464669"/>
            <a:ext cx="1522797" cy="1220982"/>
          </a:xfrm>
          <a:prstGeom prst="rect">
            <a:avLst/>
          </a:prstGeom>
        </p:spPr>
      </p:pic>
      <p:pic>
        <p:nvPicPr>
          <p:cNvPr id="6" name="Picture 5" descr="STM_logo_FI-01.png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196609" y="6239515"/>
            <a:ext cx="3152870" cy="403662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, 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TM_ppt_kuntasote_otsikko_oranssi.png"/>
          <p:cNvPicPr>
            <a:picLocks noChangeAspect="1"/>
          </p:cNvPicPr>
          <p:nvPr userDrawn="1"/>
        </p:nvPicPr>
        <p:blipFill>
          <a:blip r:embed="rId2"/>
          <a:srcRect b="247"/>
          <a:stretch>
            <a:fillRect/>
          </a:stretch>
        </p:blipFill>
        <p:spPr>
          <a:xfrm>
            <a:off x="-120770" y="0"/>
            <a:ext cx="9898379" cy="6841065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6126" y="674715"/>
            <a:ext cx="5130619" cy="1143000"/>
          </a:xfrm>
          <a:noFill/>
          <a:ln>
            <a:noFill/>
          </a:ln>
        </p:spPr>
        <p:txBody>
          <a:bodyPr/>
          <a:lstStyle>
            <a:lvl1pPr>
              <a:defRPr>
                <a:solidFill>
                  <a:srgbClr val="0F76B1"/>
                </a:solidFill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9" name="Alaotsikko 2"/>
          <p:cNvSpPr>
            <a:spLocks noGrp="1"/>
          </p:cNvSpPr>
          <p:nvPr>
            <p:ph type="subTitle" idx="1"/>
          </p:nvPr>
        </p:nvSpPr>
        <p:spPr>
          <a:xfrm>
            <a:off x="466126" y="1924091"/>
            <a:ext cx="5158543" cy="770668"/>
          </a:xfrm>
          <a:noFill/>
          <a:ln>
            <a:noFill/>
          </a:ln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accent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Muokkaa alaotsikon perustyyliä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7" name="Päivämäärän paikkamerkki 2"/>
          <p:cNvSpPr txBox="1">
            <a:spLocks/>
          </p:cNvSpPr>
          <p:nvPr userDrawn="1"/>
        </p:nvSpPr>
        <p:spPr>
          <a:xfrm>
            <a:off x="466126" y="2889682"/>
            <a:ext cx="231103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srgbClr val="616365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  <p:pic>
        <p:nvPicPr>
          <p:cNvPr id="13" name="Picture 12" descr="Kunta-sote_2_RGB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964349" y="5464669"/>
            <a:ext cx="1522797" cy="1220982"/>
          </a:xfrm>
          <a:prstGeom prst="rect">
            <a:avLst/>
          </a:prstGeom>
        </p:spPr>
      </p:pic>
      <p:sp>
        <p:nvSpPr>
          <p:cNvPr id="10" name="Alaotsikko 2"/>
          <p:cNvSpPr txBox="1">
            <a:spLocks/>
          </p:cNvSpPr>
          <p:nvPr userDrawn="1"/>
        </p:nvSpPr>
        <p:spPr>
          <a:xfrm>
            <a:off x="1195056" y="2874319"/>
            <a:ext cx="5158543" cy="3426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accent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fi-FI" sz="900" b="0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n-lt"/>
              <a:ea typeface="+mn-ea"/>
              <a:cs typeface="Arial" pitchFamily="34" charset="0"/>
            </a:endParaRPr>
          </a:p>
        </p:txBody>
      </p:sp>
      <p:pic>
        <p:nvPicPr>
          <p:cNvPr id="11" name="Picture 10" descr="STM_logo_FI-01.png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196609" y="6239515"/>
            <a:ext cx="3152870" cy="403662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, 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noFill/>
          <a:ln>
            <a:noFill/>
          </a:ln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etus, 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TM_ppt_kuntasote_otsikko_oranssi.png"/>
          <p:cNvPicPr>
            <a:picLocks noChangeAspect="1"/>
          </p:cNvPicPr>
          <p:nvPr userDrawn="1"/>
        </p:nvPicPr>
        <p:blipFill>
          <a:blip r:embed="rId2"/>
          <a:srcRect b="247"/>
          <a:stretch>
            <a:fillRect/>
          </a:stretch>
        </p:blipFill>
        <p:spPr>
          <a:xfrm>
            <a:off x="0" y="25402"/>
            <a:ext cx="9898379" cy="6841065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410595" y="2942569"/>
            <a:ext cx="5130619" cy="1143000"/>
          </a:xfrm>
          <a:noFill/>
          <a:ln>
            <a:noFill/>
          </a:ln>
        </p:spPr>
        <p:txBody>
          <a:bodyPr>
            <a:normAutofit/>
          </a:bodyPr>
          <a:lstStyle>
            <a:lvl1pPr algn="ctr">
              <a:defRPr sz="2800">
                <a:solidFill>
                  <a:schemeClr val="accent3"/>
                </a:solidFill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pic>
        <p:nvPicPr>
          <p:cNvPr id="13" name="Picture 12" descr="Kunta-sote_2_RGB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964349" y="5464669"/>
            <a:ext cx="1522797" cy="1220982"/>
          </a:xfrm>
          <a:prstGeom prst="rect">
            <a:avLst/>
          </a:prstGeom>
        </p:spPr>
      </p:pic>
      <p:pic>
        <p:nvPicPr>
          <p:cNvPr id="7" name="Picture 6" descr="STM_logo_FI-01.png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196609" y="6239515"/>
            <a:ext cx="3152870" cy="403662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, harm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TM_ppt_kuntasote_otsikko_oranssi.png"/>
          <p:cNvPicPr>
            <a:picLocks noChangeAspect="1"/>
          </p:cNvPicPr>
          <p:nvPr userDrawn="1"/>
        </p:nvPicPr>
        <p:blipFill>
          <a:blip r:embed="rId2"/>
          <a:srcRect b="123"/>
          <a:stretch>
            <a:fillRect/>
          </a:stretch>
        </p:blipFill>
        <p:spPr>
          <a:xfrm>
            <a:off x="0" y="8468"/>
            <a:ext cx="9898378" cy="6849532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6126" y="674715"/>
            <a:ext cx="5130619" cy="1143000"/>
          </a:xfrm>
          <a:noFill/>
          <a:ln>
            <a:noFill/>
          </a:ln>
        </p:spPr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9" name="Alaotsikko 2"/>
          <p:cNvSpPr>
            <a:spLocks noGrp="1"/>
          </p:cNvSpPr>
          <p:nvPr>
            <p:ph type="subTitle" idx="1"/>
          </p:nvPr>
        </p:nvSpPr>
        <p:spPr>
          <a:xfrm>
            <a:off x="466126" y="1924091"/>
            <a:ext cx="5158543" cy="770668"/>
          </a:xfrm>
          <a:noFill/>
          <a:ln>
            <a:noFill/>
          </a:ln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accent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Muokkaa alaotsikon perustyyliä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7" name="Päivämäärän paikkamerkki 2"/>
          <p:cNvSpPr txBox="1">
            <a:spLocks/>
          </p:cNvSpPr>
          <p:nvPr userDrawn="1"/>
        </p:nvSpPr>
        <p:spPr>
          <a:xfrm>
            <a:off x="466126" y="2889682"/>
            <a:ext cx="231103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BF2D6BD-9C5E-4439-B5A2-90BF265D0330}" type="datetime1">
              <a:rPr kumimoji="0" lang="fi-FI" sz="800" b="0" i="0" u="none" strike="noStrike" kern="1200" cap="none" spc="0" normalizeH="0" baseline="0" noProof="0" smtClean="0">
                <a:ln>
                  <a:noFill/>
                </a:ln>
                <a:solidFill>
                  <a:srgbClr val="616365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18.11.2015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srgbClr val="616365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  <p:pic>
        <p:nvPicPr>
          <p:cNvPr id="13" name="Picture 12" descr="Kunta-sote_2_RGB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964349" y="5464669"/>
            <a:ext cx="1522797" cy="1220982"/>
          </a:xfrm>
          <a:prstGeom prst="rect">
            <a:avLst/>
          </a:prstGeom>
        </p:spPr>
      </p:pic>
      <p:sp>
        <p:nvSpPr>
          <p:cNvPr id="10" name="Alaotsikko 2"/>
          <p:cNvSpPr txBox="1">
            <a:spLocks/>
          </p:cNvSpPr>
          <p:nvPr userDrawn="1"/>
        </p:nvSpPr>
        <p:spPr>
          <a:xfrm>
            <a:off x="1195056" y="2874319"/>
            <a:ext cx="5158543" cy="3426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accent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i-FI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+mn-lt"/>
                <a:ea typeface="+mn-ea"/>
                <a:cs typeface="Arial" pitchFamily="34" charset="0"/>
              </a:rPr>
              <a:t>Etunimi Sukunimi</a:t>
            </a:r>
            <a:endParaRPr kumimoji="0" lang="fi-FI" sz="900" b="0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n-lt"/>
              <a:ea typeface="+mn-ea"/>
              <a:cs typeface="Arial" pitchFamily="34" charset="0"/>
            </a:endParaRPr>
          </a:p>
        </p:txBody>
      </p:sp>
      <p:pic>
        <p:nvPicPr>
          <p:cNvPr id="11" name="Picture 10" descr="STM_logo_FI-01.png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196609" y="6239515"/>
            <a:ext cx="3152870" cy="403662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, harm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/>
          <a:lstStyle>
            <a:lvl1pPr>
              <a:defRPr>
                <a:solidFill>
                  <a:srgbClr val="616365"/>
                </a:solidFill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noFill/>
          <a:ln>
            <a:noFill/>
          </a:ln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</p:spTree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etus, harm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TM_ppt_kuntasote_otsikko_oranssi.png"/>
          <p:cNvPicPr>
            <a:picLocks noChangeAspect="1"/>
          </p:cNvPicPr>
          <p:nvPr userDrawn="1"/>
        </p:nvPicPr>
        <p:blipFill>
          <a:blip r:embed="rId2"/>
          <a:srcRect b="123"/>
          <a:stretch>
            <a:fillRect/>
          </a:stretch>
        </p:blipFill>
        <p:spPr>
          <a:xfrm>
            <a:off x="0" y="8468"/>
            <a:ext cx="9898378" cy="6849532"/>
          </a:xfrm>
          <a:prstGeom prst="rect">
            <a:avLst/>
          </a:prstGeom>
          <a:solidFill>
            <a:srgbClr val="F99F35"/>
          </a:solidFill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410595" y="2942569"/>
            <a:ext cx="5130619" cy="1143000"/>
          </a:xfrm>
          <a:noFill/>
          <a:ln>
            <a:noFill/>
          </a:ln>
        </p:spPr>
        <p:txBody>
          <a:bodyPr>
            <a:normAutofit/>
          </a:bodyPr>
          <a:lstStyle>
            <a:lvl1pPr algn="ctr">
              <a:defRPr sz="2800">
                <a:solidFill>
                  <a:schemeClr val="accent5"/>
                </a:solidFill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pic>
        <p:nvPicPr>
          <p:cNvPr id="13" name="Picture 12" descr="Kunta-sote_2_RGB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964349" y="5464669"/>
            <a:ext cx="1522797" cy="1220982"/>
          </a:xfrm>
          <a:prstGeom prst="rect">
            <a:avLst/>
          </a:prstGeom>
        </p:spPr>
      </p:pic>
      <p:pic>
        <p:nvPicPr>
          <p:cNvPr id="7" name="Picture 6" descr="STM_logo_FI-01.png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196609" y="6239515"/>
            <a:ext cx="3152870" cy="403662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TM_logo_FI-01.pn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234959" y="6239515"/>
            <a:ext cx="3152870" cy="403662"/>
          </a:xfrm>
          <a:prstGeom prst="rect">
            <a:avLst/>
          </a:prstGeom>
        </p:spPr>
      </p:pic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95221" y="274638"/>
            <a:ext cx="8913972" cy="1143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95221" y="1600206"/>
            <a:ext cx="891397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14" name="Päivämäärän paikkamerkki 2"/>
          <p:cNvSpPr txBox="1">
            <a:spLocks/>
          </p:cNvSpPr>
          <p:nvPr userDrawn="1"/>
        </p:nvSpPr>
        <p:spPr>
          <a:xfrm>
            <a:off x="392858" y="6374144"/>
            <a:ext cx="231103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BF2D6BD-9C5E-4439-B5A2-90BF265D0330}" type="datetime1">
              <a:rPr kumimoji="0" lang="fi-FI" sz="800" b="0" i="0" u="none" strike="noStrike" kern="1200" cap="none" spc="0" normalizeH="0" baseline="0" noProof="0" smtClean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18.11.2015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  <p:pic>
        <p:nvPicPr>
          <p:cNvPr id="8" name="Picture 7" descr="Kunta-sote_2_RGB.png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7964349" y="5464669"/>
            <a:ext cx="1522797" cy="122098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6048" r:id="rId1"/>
    <p:sldLayoutId id="2147486044" r:id="rId2"/>
    <p:sldLayoutId id="2147486053" r:id="rId3"/>
    <p:sldLayoutId id="2147486049" r:id="rId4"/>
    <p:sldLayoutId id="2147486050" r:id="rId5"/>
    <p:sldLayoutId id="2147486054" r:id="rId6"/>
    <p:sldLayoutId id="2147486051" r:id="rId7"/>
    <p:sldLayoutId id="2147486052" r:id="rId8"/>
    <p:sldLayoutId id="2147486055" r:id="rId9"/>
    <p:sldLayoutId id="2147486056" r:id="rId10"/>
    <p:sldLayoutId id="2147486059" r:id="rId11"/>
  </p:sldLayoutIdLst>
  <p:transition spd="med">
    <p:fade/>
  </p:transition>
  <p:timing>
    <p:tnLst>
      <p:par>
        <p:cTn id="1" dur="indefinite" restart="never" nodeType="tmRoot"/>
      </p:par>
    </p:tnLst>
  </p:timing>
  <p:hf hdr="0" ftr="0" dt="0"/>
  <p:txStyles>
    <p:titleStyle>
      <a:lvl1pPr marL="0" indent="0" algn="l" defTabSz="914400" rtl="0" eaLnBrk="1" latinLnBrk="0" hangingPunct="1">
        <a:spcBef>
          <a:spcPct val="0"/>
        </a:spcBef>
        <a:buNone/>
        <a:defRPr lang="fi-FI" sz="3800" b="0" kern="1200">
          <a:solidFill>
            <a:schemeClr val="accent3"/>
          </a:solidFill>
          <a:latin typeface="+mj-lt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5148231" y="4997450"/>
            <a:ext cx="4601425" cy="1708150"/>
            <a:chOff x="2731" y="3056"/>
            <a:chExt cx="2961" cy="1191"/>
          </a:xfrm>
        </p:grpSpPr>
        <p:sp>
          <p:nvSpPr>
            <p:cNvPr id="2055" name="Freeform 3"/>
            <p:cNvSpPr>
              <a:spLocks/>
            </p:cNvSpPr>
            <p:nvPr/>
          </p:nvSpPr>
          <p:spPr bwMode="auto">
            <a:xfrm>
              <a:off x="3405" y="3806"/>
              <a:ext cx="2153" cy="441"/>
            </a:xfrm>
            <a:custGeom>
              <a:avLst/>
              <a:gdLst>
                <a:gd name="T0" fmla="*/ 14 w 2153"/>
                <a:gd name="T1" fmla="*/ 433 h 441"/>
                <a:gd name="T2" fmla="*/ 57 w 2153"/>
                <a:gd name="T3" fmla="*/ 402 h 441"/>
                <a:gd name="T4" fmla="*/ 189 w 2153"/>
                <a:gd name="T5" fmla="*/ 297 h 441"/>
                <a:gd name="T6" fmla="*/ 285 w 2153"/>
                <a:gd name="T7" fmla="*/ 223 h 441"/>
                <a:gd name="T8" fmla="*/ 349 w 2153"/>
                <a:gd name="T9" fmla="*/ 179 h 441"/>
                <a:gd name="T10" fmla="*/ 418 w 2153"/>
                <a:gd name="T11" fmla="*/ 136 h 441"/>
                <a:gd name="T12" fmla="*/ 492 w 2153"/>
                <a:gd name="T13" fmla="*/ 97 h 441"/>
                <a:gd name="T14" fmla="*/ 544 w 2153"/>
                <a:gd name="T15" fmla="*/ 74 h 441"/>
                <a:gd name="T16" fmla="*/ 627 w 2153"/>
                <a:gd name="T17" fmla="*/ 43 h 441"/>
                <a:gd name="T18" fmla="*/ 711 w 2153"/>
                <a:gd name="T19" fmla="*/ 20 h 441"/>
                <a:gd name="T20" fmla="*/ 791 w 2153"/>
                <a:gd name="T21" fmla="*/ 7 h 441"/>
                <a:gd name="T22" fmla="*/ 867 w 2153"/>
                <a:gd name="T23" fmla="*/ 1 h 441"/>
                <a:gd name="T24" fmla="*/ 938 w 2153"/>
                <a:gd name="T25" fmla="*/ 2 h 441"/>
                <a:gd name="T26" fmla="*/ 1006 w 2153"/>
                <a:gd name="T27" fmla="*/ 8 h 441"/>
                <a:gd name="T28" fmla="*/ 1069 w 2153"/>
                <a:gd name="T29" fmla="*/ 19 h 441"/>
                <a:gd name="T30" fmla="*/ 1146 w 2153"/>
                <a:gd name="T31" fmla="*/ 38 h 441"/>
                <a:gd name="T32" fmla="*/ 1232 w 2153"/>
                <a:gd name="T33" fmla="*/ 65 h 441"/>
                <a:gd name="T34" fmla="*/ 1320 w 2153"/>
                <a:gd name="T35" fmla="*/ 97 h 441"/>
                <a:gd name="T36" fmla="*/ 1423 w 2153"/>
                <a:gd name="T37" fmla="*/ 132 h 441"/>
                <a:gd name="T38" fmla="*/ 1503 w 2153"/>
                <a:gd name="T39" fmla="*/ 154 h 441"/>
                <a:gd name="T40" fmla="*/ 1589 w 2153"/>
                <a:gd name="T41" fmla="*/ 169 h 441"/>
                <a:gd name="T42" fmla="*/ 1667 w 2153"/>
                <a:gd name="T43" fmla="*/ 175 h 441"/>
                <a:gd name="T44" fmla="*/ 1719 w 2153"/>
                <a:gd name="T45" fmla="*/ 175 h 441"/>
                <a:gd name="T46" fmla="*/ 1792 w 2153"/>
                <a:gd name="T47" fmla="*/ 169 h 441"/>
                <a:gd name="T48" fmla="*/ 1838 w 2153"/>
                <a:gd name="T49" fmla="*/ 161 h 441"/>
                <a:gd name="T50" fmla="*/ 1900 w 2153"/>
                <a:gd name="T51" fmla="*/ 142 h 441"/>
                <a:gd name="T52" fmla="*/ 1946 w 2153"/>
                <a:gd name="T53" fmla="*/ 123 h 441"/>
                <a:gd name="T54" fmla="*/ 2005 w 2153"/>
                <a:gd name="T55" fmla="*/ 94 h 441"/>
                <a:gd name="T56" fmla="*/ 2080 w 2153"/>
                <a:gd name="T57" fmla="*/ 49 h 441"/>
                <a:gd name="T58" fmla="*/ 2153 w 2153"/>
                <a:gd name="T59" fmla="*/ 0 h 441"/>
                <a:gd name="T60" fmla="*/ 2118 w 2153"/>
                <a:gd name="T61" fmla="*/ 27 h 441"/>
                <a:gd name="T62" fmla="*/ 2052 w 2153"/>
                <a:gd name="T63" fmla="*/ 72 h 441"/>
                <a:gd name="T64" fmla="*/ 1992 w 2153"/>
                <a:gd name="T65" fmla="*/ 106 h 441"/>
                <a:gd name="T66" fmla="*/ 1941 w 2153"/>
                <a:gd name="T67" fmla="*/ 131 h 441"/>
                <a:gd name="T68" fmla="*/ 1885 w 2153"/>
                <a:gd name="T69" fmla="*/ 154 h 441"/>
                <a:gd name="T70" fmla="*/ 1825 w 2153"/>
                <a:gd name="T71" fmla="*/ 172 h 441"/>
                <a:gd name="T72" fmla="*/ 1761 w 2153"/>
                <a:gd name="T73" fmla="*/ 185 h 441"/>
                <a:gd name="T74" fmla="*/ 1691 w 2153"/>
                <a:gd name="T75" fmla="*/ 192 h 441"/>
                <a:gd name="T76" fmla="*/ 1621 w 2153"/>
                <a:gd name="T77" fmla="*/ 192 h 441"/>
                <a:gd name="T78" fmla="*/ 1558 w 2153"/>
                <a:gd name="T79" fmla="*/ 186 h 441"/>
                <a:gd name="T80" fmla="*/ 1450 w 2153"/>
                <a:gd name="T81" fmla="*/ 167 h 441"/>
                <a:gd name="T82" fmla="*/ 1275 w 2153"/>
                <a:gd name="T83" fmla="*/ 133 h 441"/>
                <a:gd name="T84" fmla="*/ 1182 w 2153"/>
                <a:gd name="T85" fmla="*/ 117 h 441"/>
                <a:gd name="T86" fmla="*/ 1091 w 2153"/>
                <a:gd name="T87" fmla="*/ 106 h 441"/>
                <a:gd name="T88" fmla="*/ 1002 w 2153"/>
                <a:gd name="T89" fmla="*/ 103 h 441"/>
                <a:gd name="T90" fmla="*/ 958 w 2153"/>
                <a:gd name="T91" fmla="*/ 105 h 441"/>
                <a:gd name="T92" fmla="*/ 916 w 2153"/>
                <a:gd name="T93" fmla="*/ 110 h 441"/>
                <a:gd name="T94" fmla="*/ 874 w 2153"/>
                <a:gd name="T95" fmla="*/ 119 h 441"/>
                <a:gd name="T96" fmla="*/ 803 w 2153"/>
                <a:gd name="T97" fmla="*/ 143 h 441"/>
                <a:gd name="T98" fmla="*/ 728 w 2153"/>
                <a:gd name="T99" fmla="*/ 177 h 441"/>
                <a:gd name="T100" fmla="*/ 684 w 2153"/>
                <a:gd name="T101" fmla="*/ 204 h 441"/>
                <a:gd name="T102" fmla="*/ 622 w 2153"/>
                <a:gd name="T103" fmla="*/ 247 h 441"/>
                <a:gd name="T104" fmla="*/ 502 w 2153"/>
                <a:gd name="T105" fmla="*/ 345 h 441"/>
                <a:gd name="T106" fmla="*/ 384 w 2153"/>
                <a:gd name="T107" fmla="*/ 441 h 441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2153" h="441">
                  <a:moveTo>
                    <a:pt x="384" y="441"/>
                  </a:moveTo>
                  <a:lnTo>
                    <a:pt x="0" y="441"/>
                  </a:lnTo>
                  <a:lnTo>
                    <a:pt x="14" y="433"/>
                  </a:lnTo>
                  <a:lnTo>
                    <a:pt x="28" y="423"/>
                  </a:lnTo>
                  <a:lnTo>
                    <a:pt x="42" y="413"/>
                  </a:lnTo>
                  <a:lnTo>
                    <a:pt x="57" y="402"/>
                  </a:lnTo>
                  <a:lnTo>
                    <a:pt x="88" y="379"/>
                  </a:lnTo>
                  <a:lnTo>
                    <a:pt x="120" y="353"/>
                  </a:lnTo>
                  <a:lnTo>
                    <a:pt x="189" y="297"/>
                  </a:lnTo>
                  <a:lnTo>
                    <a:pt x="226" y="268"/>
                  </a:lnTo>
                  <a:lnTo>
                    <a:pt x="265" y="238"/>
                  </a:lnTo>
                  <a:lnTo>
                    <a:pt x="285" y="223"/>
                  </a:lnTo>
                  <a:lnTo>
                    <a:pt x="306" y="208"/>
                  </a:lnTo>
                  <a:lnTo>
                    <a:pt x="327" y="193"/>
                  </a:lnTo>
                  <a:lnTo>
                    <a:pt x="349" y="179"/>
                  </a:lnTo>
                  <a:lnTo>
                    <a:pt x="372" y="164"/>
                  </a:lnTo>
                  <a:lnTo>
                    <a:pt x="394" y="150"/>
                  </a:lnTo>
                  <a:lnTo>
                    <a:pt x="418" y="136"/>
                  </a:lnTo>
                  <a:lnTo>
                    <a:pt x="442" y="123"/>
                  </a:lnTo>
                  <a:lnTo>
                    <a:pt x="466" y="110"/>
                  </a:lnTo>
                  <a:lnTo>
                    <a:pt x="492" y="97"/>
                  </a:lnTo>
                  <a:lnTo>
                    <a:pt x="504" y="91"/>
                  </a:lnTo>
                  <a:lnTo>
                    <a:pt x="517" y="85"/>
                  </a:lnTo>
                  <a:lnTo>
                    <a:pt x="544" y="74"/>
                  </a:lnTo>
                  <a:lnTo>
                    <a:pt x="571" y="63"/>
                  </a:lnTo>
                  <a:lnTo>
                    <a:pt x="598" y="53"/>
                  </a:lnTo>
                  <a:lnTo>
                    <a:pt x="627" y="43"/>
                  </a:lnTo>
                  <a:lnTo>
                    <a:pt x="655" y="34"/>
                  </a:lnTo>
                  <a:lnTo>
                    <a:pt x="683" y="27"/>
                  </a:lnTo>
                  <a:lnTo>
                    <a:pt x="711" y="20"/>
                  </a:lnTo>
                  <a:lnTo>
                    <a:pt x="738" y="15"/>
                  </a:lnTo>
                  <a:lnTo>
                    <a:pt x="765" y="11"/>
                  </a:lnTo>
                  <a:lnTo>
                    <a:pt x="791" y="7"/>
                  </a:lnTo>
                  <a:lnTo>
                    <a:pt x="817" y="4"/>
                  </a:lnTo>
                  <a:lnTo>
                    <a:pt x="842" y="2"/>
                  </a:lnTo>
                  <a:lnTo>
                    <a:pt x="867" y="1"/>
                  </a:lnTo>
                  <a:lnTo>
                    <a:pt x="891" y="1"/>
                  </a:lnTo>
                  <a:lnTo>
                    <a:pt x="915" y="1"/>
                  </a:lnTo>
                  <a:lnTo>
                    <a:pt x="938" y="2"/>
                  </a:lnTo>
                  <a:lnTo>
                    <a:pt x="961" y="4"/>
                  </a:lnTo>
                  <a:lnTo>
                    <a:pt x="984" y="6"/>
                  </a:lnTo>
                  <a:lnTo>
                    <a:pt x="1006" y="8"/>
                  </a:lnTo>
                  <a:lnTo>
                    <a:pt x="1027" y="12"/>
                  </a:lnTo>
                  <a:lnTo>
                    <a:pt x="1048" y="15"/>
                  </a:lnTo>
                  <a:lnTo>
                    <a:pt x="1069" y="19"/>
                  </a:lnTo>
                  <a:lnTo>
                    <a:pt x="1089" y="23"/>
                  </a:lnTo>
                  <a:lnTo>
                    <a:pt x="1128" y="33"/>
                  </a:lnTo>
                  <a:lnTo>
                    <a:pt x="1146" y="38"/>
                  </a:lnTo>
                  <a:lnTo>
                    <a:pt x="1165" y="43"/>
                  </a:lnTo>
                  <a:lnTo>
                    <a:pt x="1199" y="54"/>
                  </a:lnTo>
                  <a:lnTo>
                    <a:pt x="1232" y="65"/>
                  </a:lnTo>
                  <a:lnTo>
                    <a:pt x="1263" y="76"/>
                  </a:lnTo>
                  <a:lnTo>
                    <a:pt x="1293" y="87"/>
                  </a:lnTo>
                  <a:lnTo>
                    <a:pt x="1320" y="97"/>
                  </a:lnTo>
                  <a:lnTo>
                    <a:pt x="1371" y="115"/>
                  </a:lnTo>
                  <a:lnTo>
                    <a:pt x="1397" y="124"/>
                  </a:lnTo>
                  <a:lnTo>
                    <a:pt x="1423" y="132"/>
                  </a:lnTo>
                  <a:lnTo>
                    <a:pt x="1449" y="140"/>
                  </a:lnTo>
                  <a:lnTo>
                    <a:pt x="1476" y="147"/>
                  </a:lnTo>
                  <a:lnTo>
                    <a:pt x="1503" y="154"/>
                  </a:lnTo>
                  <a:lnTo>
                    <a:pt x="1530" y="160"/>
                  </a:lnTo>
                  <a:lnTo>
                    <a:pt x="1560" y="165"/>
                  </a:lnTo>
                  <a:lnTo>
                    <a:pt x="1589" y="169"/>
                  </a:lnTo>
                  <a:lnTo>
                    <a:pt x="1619" y="172"/>
                  </a:lnTo>
                  <a:lnTo>
                    <a:pt x="1651" y="174"/>
                  </a:lnTo>
                  <a:lnTo>
                    <a:pt x="1667" y="175"/>
                  </a:lnTo>
                  <a:lnTo>
                    <a:pt x="1684" y="175"/>
                  </a:lnTo>
                  <a:lnTo>
                    <a:pt x="1701" y="175"/>
                  </a:lnTo>
                  <a:lnTo>
                    <a:pt x="1719" y="175"/>
                  </a:lnTo>
                  <a:lnTo>
                    <a:pt x="1755" y="173"/>
                  </a:lnTo>
                  <a:lnTo>
                    <a:pt x="1773" y="171"/>
                  </a:lnTo>
                  <a:lnTo>
                    <a:pt x="1792" y="169"/>
                  </a:lnTo>
                  <a:lnTo>
                    <a:pt x="1807" y="167"/>
                  </a:lnTo>
                  <a:lnTo>
                    <a:pt x="1823" y="165"/>
                  </a:lnTo>
                  <a:lnTo>
                    <a:pt x="1838" y="161"/>
                  </a:lnTo>
                  <a:lnTo>
                    <a:pt x="1854" y="157"/>
                  </a:lnTo>
                  <a:lnTo>
                    <a:pt x="1885" y="148"/>
                  </a:lnTo>
                  <a:lnTo>
                    <a:pt x="1900" y="142"/>
                  </a:lnTo>
                  <a:lnTo>
                    <a:pt x="1916" y="136"/>
                  </a:lnTo>
                  <a:lnTo>
                    <a:pt x="1931" y="130"/>
                  </a:lnTo>
                  <a:lnTo>
                    <a:pt x="1946" y="123"/>
                  </a:lnTo>
                  <a:lnTo>
                    <a:pt x="1961" y="116"/>
                  </a:lnTo>
                  <a:lnTo>
                    <a:pt x="1976" y="109"/>
                  </a:lnTo>
                  <a:lnTo>
                    <a:pt x="2005" y="94"/>
                  </a:lnTo>
                  <a:lnTo>
                    <a:pt x="2032" y="79"/>
                  </a:lnTo>
                  <a:lnTo>
                    <a:pt x="2057" y="64"/>
                  </a:lnTo>
                  <a:lnTo>
                    <a:pt x="2080" y="49"/>
                  </a:lnTo>
                  <a:lnTo>
                    <a:pt x="2118" y="24"/>
                  </a:lnTo>
                  <a:lnTo>
                    <a:pt x="2143" y="7"/>
                  </a:lnTo>
                  <a:lnTo>
                    <a:pt x="2153" y="0"/>
                  </a:lnTo>
                  <a:lnTo>
                    <a:pt x="2144" y="7"/>
                  </a:lnTo>
                  <a:lnTo>
                    <a:pt x="2133" y="16"/>
                  </a:lnTo>
                  <a:lnTo>
                    <a:pt x="2118" y="27"/>
                  </a:lnTo>
                  <a:lnTo>
                    <a:pt x="2099" y="41"/>
                  </a:lnTo>
                  <a:lnTo>
                    <a:pt x="2077" y="56"/>
                  </a:lnTo>
                  <a:lnTo>
                    <a:pt x="2052" y="72"/>
                  </a:lnTo>
                  <a:lnTo>
                    <a:pt x="2024" y="89"/>
                  </a:lnTo>
                  <a:lnTo>
                    <a:pt x="2008" y="97"/>
                  </a:lnTo>
                  <a:lnTo>
                    <a:pt x="1992" y="106"/>
                  </a:lnTo>
                  <a:lnTo>
                    <a:pt x="1976" y="114"/>
                  </a:lnTo>
                  <a:lnTo>
                    <a:pt x="1959" y="123"/>
                  </a:lnTo>
                  <a:lnTo>
                    <a:pt x="1941" y="131"/>
                  </a:lnTo>
                  <a:lnTo>
                    <a:pt x="1923" y="139"/>
                  </a:lnTo>
                  <a:lnTo>
                    <a:pt x="1904" y="146"/>
                  </a:lnTo>
                  <a:lnTo>
                    <a:pt x="1885" y="154"/>
                  </a:lnTo>
                  <a:lnTo>
                    <a:pt x="1865" y="160"/>
                  </a:lnTo>
                  <a:lnTo>
                    <a:pt x="1845" y="167"/>
                  </a:lnTo>
                  <a:lnTo>
                    <a:pt x="1825" y="172"/>
                  </a:lnTo>
                  <a:lnTo>
                    <a:pt x="1804" y="177"/>
                  </a:lnTo>
                  <a:lnTo>
                    <a:pt x="1783" y="182"/>
                  </a:lnTo>
                  <a:lnTo>
                    <a:pt x="1761" y="185"/>
                  </a:lnTo>
                  <a:lnTo>
                    <a:pt x="1740" y="188"/>
                  </a:lnTo>
                  <a:lnTo>
                    <a:pt x="1718" y="190"/>
                  </a:lnTo>
                  <a:lnTo>
                    <a:pt x="1691" y="192"/>
                  </a:lnTo>
                  <a:lnTo>
                    <a:pt x="1666" y="193"/>
                  </a:lnTo>
                  <a:lnTo>
                    <a:pt x="1643" y="193"/>
                  </a:lnTo>
                  <a:lnTo>
                    <a:pt x="1621" y="192"/>
                  </a:lnTo>
                  <a:lnTo>
                    <a:pt x="1599" y="191"/>
                  </a:lnTo>
                  <a:lnTo>
                    <a:pt x="1579" y="189"/>
                  </a:lnTo>
                  <a:lnTo>
                    <a:pt x="1558" y="186"/>
                  </a:lnTo>
                  <a:lnTo>
                    <a:pt x="1537" y="183"/>
                  </a:lnTo>
                  <a:lnTo>
                    <a:pt x="1495" y="176"/>
                  </a:lnTo>
                  <a:lnTo>
                    <a:pt x="1450" y="167"/>
                  </a:lnTo>
                  <a:lnTo>
                    <a:pt x="1398" y="156"/>
                  </a:lnTo>
                  <a:lnTo>
                    <a:pt x="1338" y="145"/>
                  </a:lnTo>
                  <a:lnTo>
                    <a:pt x="1275" y="133"/>
                  </a:lnTo>
                  <a:lnTo>
                    <a:pt x="1244" y="128"/>
                  </a:lnTo>
                  <a:lnTo>
                    <a:pt x="1213" y="122"/>
                  </a:lnTo>
                  <a:lnTo>
                    <a:pt x="1182" y="117"/>
                  </a:lnTo>
                  <a:lnTo>
                    <a:pt x="1152" y="113"/>
                  </a:lnTo>
                  <a:lnTo>
                    <a:pt x="1121" y="109"/>
                  </a:lnTo>
                  <a:lnTo>
                    <a:pt x="1091" y="106"/>
                  </a:lnTo>
                  <a:lnTo>
                    <a:pt x="1061" y="104"/>
                  </a:lnTo>
                  <a:lnTo>
                    <a:pt x="1031" y="103"/>
                  </a:lnTo>
                  <a:lnTo>
                    <a:pt x="1002" y="103"/>
                  </a:lnTo>
                  <a:lnTo>
                    <a:pt x="987" y="103"/>
                  </a:lnTo>
                  <a:lnTo>
                    <a:pt x="973" y="104"/>
                  </a:lnTo>
                  <a:lnTo>
                    <a:pt x="958" y="105"/>
                  </a:lnTo>
                  <a:lnTo>
                    <a:pt x="944" y="107"/>
                  </a:lnTo>
                  <a:lnTo>
                    <a:pt x="930" y="108"/>
                  </a:lnTo>
                  <a:lnTo>
                    <a:pt x="916" y="110"/>
                  </a:lnTo>
                  <a:lnTo>
                    <a:pt x="902" y="113"/>
                  </a:lnTo>
                  <a:lnTo>
                    <a:pt x="888" y="116"/>
                  </a:lnTo>
                  <a:lnTo>
                    <a:pt x="874" y="119"/>
                  </a:lnTo>
                  <a:lnTo>
                    <a:pt x="860" y="123"/>
                  </a:lnTo>
                  <a:lnTo>
                    <a:pt x="831" y="133"/>
                  </a:lnTo>
                  <a:lnTo>
                    <a:pt x="803" y="143"/>
                  </a:lnTo>
                  <a:lnTo>
                    <a:pt x="777" y="154"/>
                  </a:lnTo>
                  <a:lnTo>
                    <a:pt x="752" y="165"/>
                  </a:lnTo>
                  <a:lnTo>
                    <a:pt x="728" y="177"/>
                  </a:lnTo>
                  <a:lnTo>
                    <a:pt x="706" y="190"/>
                  </a:lnTo>
                  <a:lnTo>
                    <a:pt x="695" y="197"/>
                  </a:lnTo>
                  <a:lnTo>
                    <a:pt x="684" y="204"/>
                  </a:lnTo>
                  <a:lnTo>
                    <a:pt x="663" y="218"/>
                  </a:lnTo>
                  <a:lnTo>
                    <a:pt x="642" y="232"/>
                  </a:lnTo>
                  <a:lnTo>
                    <a:pt x="622" y="247"/>
                  </a:lnTo>
                  <a:lnTo>
                    <a:pt x="583" y="278"/>
                  </a:lnTo>
                  <a:lnTo>
                    <a:pt x="543" y="311"/>
                  </a:lnTo>
                  <a:lnTo>
                    <a:pt x="502" y="345"/>
                  </a:lnTo>
                  <a:lnTo>
                    <a:pt x="449" y="389"/>
                  </a:lnTo>
                  <a:lnTo>
                    <a:pt x="418" y="414"/>
                  </a:lnTo>
                  <a:lnTo>
                    <a:pt x="384" y="441"/>
                  </a:lnTo>
                  <a:close/>
                </a:path>
              </a:pathLst>
            </a:custGeom>
            <a:gradFill rotWithShape="1">
              <a:gsLst>
                <a:gs pos="0">
                  <a:srgbClr val="F8DC1A"/>
                </a:gs>
                <a:gs pos="100000">
                  <a:srgbClr val="F4C61A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fi-FI" smtClean="0">
                <a:solidFill>
                  <a:srgbClr val="616365"/>
                </a:solidFill>
              </a:endParaRPr>
            </a:p>
          </p:txBody>
        </p:sp>
        <p:sp>
          <p:nvSpPr>
            <p:cNvPr id="2056" name="Freeform 4"/>
            <p:cNvSpPr>
              <a:spLocks/>
            </p:cNvSpPr>
            <p:nvPr/>
          </p:nvSpPr>
          <p:spPr bwMode="auto">
            <a:xfrm>
              <a:off x="2731" y="3056"/>
              <a:ext cx="2961" cy="1191"/>
            </a:xfrm>
            <a:custGeom>
              <a:avLst/>
              <a:gdLst>
                <a:gd name="T0" fmla="*/ 1111 w 2961"/>
                <a:gd name="T1" fmla="*/ 586 h 1191"/>
                <a:gd name="T2" fmla="*/ 1232 w 2961"/>
                <a:gd name="T3" fmla="*/ 584 h 1191"/>
                <a:gd name="T4" fmla="*/ 1313 w 2961"/>
                <a:gd name="T5" fmla="*/ 592 h 1191"/>
                <a:gd name="T6" fmla="*/ 1423 w 2961"/>
                <a:gd name="T7" fmla="*/ 612 h 1191"/>
                <a:gd name="T8" fmla="*/ 1556 w 2961"/>
                <a:gd name="T9" fmla="*/ 646 h 1191"/>
                <a:gd name="T10" fmla="*/ 1777 w 2961"/>
                <a:gd name="T11" fmla="*/ 705 h 1191"/>
                <a:gd name="T12" fmla="*/ 1857 w 2961"/>
                <a:gd name="T13" fmla="*/ 719 h 1191"/>
                <a:gd name="T14" fmla="*/ 1962 w 2961"/>
                <a:gd name="T15" fmla="*/ 723 h 1191"/>
                <a:gd name="T16" fmla="*/ 2036 w 2961"/>
                <a:gd name="T17" fmla="*/ 714 h 1191"/>
                <a:gd name="T18" fmla="*/ 2125 w 2961"/>
                <a:gd name="T19" fmla="*/ 693 h 1191"/>
                <a:gd name="T20" fmla="*/ 2188 w 2961"/>
                <a:gd name="T21" fmla="*/ 671 h 1191"/>
                <a:gd name="T22" fmla="*/ 2247 w 2961"/>
                <a:gd name="T23" fmla="*/ 644 h 1191"/>
                <a:gd name="T24" fmla="*/ 2322 w 2961"/>
                <a:gd name="T25" fmla="*/ 600 h 1191"/>
                <a:gd name="T26" fmla="*/ 2392 w 2961"/>
                <a:gd name="T27" fmla="*/ 547 h 1191"/>
                <a:gd name="T28" fmla="*/ 2494 w 2961"/>
                <a:gd name="T29" fmla="*/ 457 h 1191"/>
                <a:gd name="T30" fmla="*/ 2682 w 2961"/>
                <a:gd name="T31" fmla="*/ 264 h 1191"/>
                <a:gd name="T32" fmla="*/ 2819 w 2961"/>
                <a:gd name="T33" fmla="*/ 124 h 1191"/>
                <a:gd name="T34" fmla="*/ 2914 w 2961"/>
                <a:gd name="T35" fmla="*/ 38 h 1191"/>
                <a:gd name="T36" fmla="*/ 2942 w 2961"/>
                <a:gd name="T37" fmla="*/ 385 h 1191"/>
                <a:gd name="T38" fmla="*/ 2867 w 2961"/>
                <a:gd name="T39" fmla="*/ 479 h 1191"/>
                <a:gd name="T40" fmla="*/ 2793 w 2961"/>
                <a:gd name="T41" fmla="*/ 554 h 1191"/>
                <a:gd name="T42" fmla="*/ 2691 w 2961"/>
                <a:gd name="T43" fmla="*/ 644 h 1191"/>
                <a:gd name="T44" fmla="*/ 2609 w 2961"/>
                <a:gd name="T45" fmla="*/ 702 h 1191"/>
                <a:gd name="T46" fmla="*/ 2553 w 2961"/>
                <a:gd name="T47" fmla="*/ 733 h 1191"/>
                <a:gd name="T48" fmla="*/ 2454 w 2961"/>
                <a:gd name="T49" fmla="*/ 773 h 1191"/>
                <a:gd name="T50" fmla="*/ 2382 w 2961"/>
                <a:gd name="T51" fmla="*/ 793 h 1191"/>
                <a:gd name="T52" fmla="*/ 2268 w 2961"/>
                <a:gd name="T53" fmla="*/ 809 h 1191"/>
                <a:gd name="T54" fmla="*/ 2154 w 2961"/>
                <a:gd name="T55" fmla="*/ 810 h 1191"/>
                <a:gd name="T56" fmla="*/ 2043 w 2961"/>
                <a:gd name="T57" fmla="*/ 798 h 1191"/>
                <a:gd name="T58" fmla="*/ 1936 w 2961"/>
                <a:gd name="T59" fmla="*/ 777 h 1191"/>
                <a:gd name="T60" fmla="*/ 1810 w 2961"/>
                <a:gd name="T61" fmla="*/ 743 h 1191"/>
                <a:gd name="T62" fmla="*/ 1647 w 2961"/>
                <a:gd name="T63" fmla="*/ 698 h 1191"/>
                <a:gd name="T64" fmla="*/ 1536 w 2961"/>
                <a:gd name="T65" fmla="*/ 677 h 1191"/>
                <a:gd name="T66" fmla="*/ 1444 w 2961"/>
                <a:gd name="T67" fmla="*/ 666 h 1191"/>
                <a:gd name="T68" fmla="*/ 1350 w 2961"/>
                <a:gd name="T69" fmla="*/ 664 h 1191"/>
                <a:gd name="T70" fmla="*/ 1279 w 2961"/>
                <a:gd name="T71" fmla="*/ 668 h 1191"/>
                <a:gd name="T72" fmla="*/ 1183 w 2961"/>
                <a:gd name="T73" fmla="*/ 684 h 1191"/>
                <a:gd name="T74" fmla="*/ 1112 w 2961"/>
                <a:gd name="T75" fmla="*/ 705 h 1191"/>
                <a:gd name="T76" fmla="*/ 1044 w 2961"/>
                <a:gd name="T77" fmla="*/ 732 h 1191"/>
                <a:gd name="T78" fmla="*/ 961 w 2961"/>
                <a:gd name="T79" fmla="*/ 779 h 1191"/>
                <a:gd name="T80" fmla="*/ 841 w 2961"/>
                <a:gd name="T81" fmla="*/ 869 h 1191"/>
                <a:gd name="T82" fmla="*/ 653 w 2961"/>
                <a:gd name="T83" fmla="*/ 1023 h 1191"/>
                <a:gd name="T84" fmla="*/ 562 w 2961"/>
                <a:gd name="T85" fmla="*/ 1090 h 1191"/>
                <a:gd name="T86" fmla="*/ 461 w 2961"/>
                <a:gd name="T87" fmla="*/ 1151 h 1191"/>
                <a:gd name="T88" fmla="*/ 0 w 2961"/>
                <a:gd name="T89" fmla="*/ 1191 h 1191"/>
                <a:gd name="T90" fmla="*/ 127 w 2961"/>
                <a:gd name="T91" fmla="*/ 1145 h 1191"/>
                <a:gd name="T92" fmla="*/ 226 w 2961"/>
                <a:gd name="T93" fmla="*/ 1094 h 1191"/>
                <a:gd name="T94" fmla="*/ 327 w 2961"/>
                <a:gd name="T95" fmla="*/ 1024 h 1191"/>
                <a:gd name="T96" fmla="*/ 542 w 2961"/>
                <a:gd name="T97" fmla="*/ 854 h 1191"/>
                <a:gd name="T98" fmla="*/ 656 w 2961"/>
                <a:gd name="T99" fmla="*/ 768 h 1191"/>
                <a:gd name="T100" fmla="*/ 747 w 2961"/>
                <a:gd name="T101" fmla="*/ 710 h 1191"/>
                <a:gd name="T102" fmla="*/ 872 w 2961"/>
                <a:gd name="T103" fmla="*/ 645 h 1191"/>
                <a:gd name="T104" fmla="*/ 937 w 2961"/>
                <a:gd name="T105" fmla="*/ 621 h 1191"/>
                <a:gd name="T106" fmla="*/ 1022 w 2961"/>
                <a:gd name="T107" fmla="*/ 599 h 1191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2961" h="1191">
                  <a:moveTo>
                    <a:pt x="1039" y="596"/>
                  </a:moveTo>
                  <a:lnTo>
                    <a:pt x="1075" y="590"/>
                  </a:lnTo>
                  <a:lnTo>
                    <a:pt x="1093" y="588"/>
                  </a:lnTo>
                  <a:lnTo>
                    <a:pt x="1111" y="586"/>
                  </a:lnTo>
                  <a:lnTo>
                    <a:pt x="1146" y="584"/>
                  </a:lnTo>
                  <a:lnTo>
                    <a:pt x="1181" y="583"/>
                  </a:lnTo>
                  <a:lnTo>
                    <a:pt x="1215" y="584"/>
                  </a:lnTo>
                  <a:lnTo>
                    <a:pt x="1232" y="584"/>
                  </a:lnTo>
                  <a:lnTo>
                    <a:pt x="1248" y="585"/>
                  </a:lnTo>
                  <a:lnTo>
                    <a:pt x="1281" y="588"/>
                  </a:lnTo>
                  <a:lnTo>
                    <a:pt x="1297" y="590"/>
                  </a:lnTo>
                  <a:lnTo>
                    <a:pt x="1313" y="592"/>
                  </a:lnTo>
                  <a:lnTo>
                    <a:pt x="1345" y="597"/>
                  </a:lnTo>
                  <a:lnTo>
                    <a:pt x="1377" y="603"/>
                  </a:lnTo>
                  <a:lnTo>
                    <a:pt x="1408" y="609"/>
                  </a:lnTo>
                  <a:lnTo>
                    <a:pt x="1423" y="612"/>
                  </a:lnTo>
                  <a:lnTo>
                    <a:pt x="1438" y="615"/>
                  </a:lnTo>
                  <a:lnTo>
                    <a:pt x="1468" y="623"/>
                  </a:lnTo>
                  <a:lnTo>
                    <a:pt x="1498" y="630"/>
                  </a:lnTo>
                  <a:lnTo>
                    <a:pt x="1556" y="646"/>
                  </a:lnTo>
                  <a:lnTo>
                    <a:pt x="1669" y="678"/>
                  </a:lnTo>
                  <a:lnTo>
                    <a:pt x="1724" y="693"/>
                  </a:lnTo>
                  <a:lnTo>
                    <a:pt x="1751" y="699"/>
                  </a:lnTo>
                  <a:lnTo>
                    <a:pt x="1777" y="705"/>
                  </a:lnTo>
                  <a:lnTo>
                    <a:pt x="1804" y="711"/>
                  </a:lnTo>
                  <a:lnTo>
                    <a:pt x="1831" y="715"/>
                  </a:lnTo>
                  <a:lnTo>
                    <a:pt x="1844" y="717"/>
                  </a:lnTo>
                  <a:lnTo>
                    <a:pt x="1857" y="719"/>
                  </a:lnTo>
                  <a:lnTo>
                    <a:pt x="1883" y="722"/>
                  </a:lnTo>
                  <a:lnTo>
                    <a:pt x="1909" y="723"/>
                  </a:lnTo>
                  <a:lnTo>
                    <a:pt x="1936" y="724"/>
                  </a:lnTo>
                  <a:lnTo>
                    <a:pt x="1962" y="723"/>
                  </a:lnTo>
                  <a:lnTo>
                    <a:pt x="1988" y="721"/>
                  </a:lnTo>
                  <a:lnTo>
                    <a:pt x="2012" y="718"/>
                  </a:lnTo>
                  <a:lnTo>
                    <a:pt x="2024" y="716"/>
                  </a:lnTo>
                  <a:lnTo>
                    <a:pt x="2036" y="714"/>
                  </a:lnTo>
                  <a:lnTo>
                    <a:pt x="2059" y="710"/>
                  </a:lnTo>
                  <a:lnTo>
                    <a:pt x="2082" y="705"/>
                  </a:lnTo>
                  <a:lnTo>
                    <a:pt x="2104" y="699"/>
                  </a:lnTo>
                  <a:lnTo>
                    <a:pt x="2125" y="693"/>
                  </a:lnTo>
                  <a:lnTo>
                    <a:pt x="2147" y="686"/>
                  </a:lnTo>
                  <a:lnTo>
                    <a:pt x="2157" y="683"/>
                  </a:lnTo>
                  <a:lnTo>
                    <a:pt x="2167" y="679"/>
                  </a:lnTo>
                  <a:lnTo>
                    <a:pt x="2188" y="671"/>
                  </a:lnTo>
                  <a:lnTo>
                    <a:pt x="2208" y="662"/>
                  </a:lnTo>
                  <a:lnTo>
                    <a:pt x="2228" y="653"/>
                  </a:lnTo>
                  <a:lnTo>
                    <a:pt x="2238" y="648"/>
                  </a:lnTo>
                  <a:lnTo>
                    <a:pt x="2247" y="644"/>
                  </a:lnTo>
                  <a:lnTo>
                    <a:pt x="2266" y="633"/>
                  </a:lnTo>
                  <a:lnTo>
                    <a:pt x="2285" y="623"/>
                  </a:lnTo>
                  <a:lnTo>
                    <a:pt x="2303" y="611"/>
                  </a:lnTo>
                  <a:lnTo>
                    <a:pt x="2322" y="600"/>
                  </a:lnTo>
                  <a:lnTo>
                    <a:pt x="2339" y="587"/>
                  </a:lnTo>
                  <a:lnTo>
                    <a:pt x="2357" y="574"/>
                  </a:lnTo>
                  <a:lnTo>
                    <a:pt x="2375" y="561"/>
                  </a:lnTo>
                  <a:lnTo>
                    <a:pt x="2392" y="547"/>
                  </a:lnTo>
                  <a:lnTo>
                    <a:pt x="2409" y="533"/>
                  </a:lnTo>
                  <a:lnTo>
                    <a:pt x="2426" y="519"/>
                  </a:lnTo>
                  <a:lnTo>
                    <a:pt x="2460" y="489"/>
                  </a:lnTo>
                  <a:lnTo>
                    <a:pt x="2494" y="457"/>
                  </a:lnTo>
                  <a:lnTo>
                    <a:pt x="2528" y="424"/>
                  </a:lnTo>
                  <a:lnTo>
                    <a:pt x="2562" y="390"/>
                  </a:lnTo>
                  <a:lnTo>
                    <a:pt x="2597" y="354"/>
                  </a:lnTo>
                  <a:lnTo>
                    <a:pt x="2682" y="264"/>
                  </a:lnTo>
                  <a:lnTo>
                    <a:pt x="2727" y="217"/>
                  </a:lnTo>
                  <a:lnTo>
                    <a:pt x="2750" y="194"/>
                  </a:lnTo>
                  <a:lnTo>
                    <a:pt x="2773" y="170"/>
                  </a:lnTo>
                  <a:lnTo>
                    <a:pt x="2819" y="124"/>
                  </a:lnTo>
                  <a:lnTo>
                    <a:pt x="2843" y="102"/>
                  </a:lnTo>
                  <a:lnTo>
                    <a:pt x="2867" y="80"/>
                  </a:lnTo>
                  <a:lnTo>
                    <a:pt x="2890" y="59"/>
                  </a:lnTo>
                  <a:lnTo>
                    <a:pt x="2914" y="38"/>
                  </a:lnTo>
                  <a:lnTo>
                    <a:pt x="2938" y="19"/>
                  </a:lnTo>
                  <a:lnTo>
                    <a:pt x="2961" y="0"/>
                  </a:lnTo>
                  <a:lnTo>
                    <a:pt x="2961" y="358"/>
                  </a:lnTo>
                  <a:lnTo>
                    <a:pt x="2942" y="385"/>
                  </a:lnTo>
                  <a:lnTo>
                    <a:pt x="2920" y="414"/>
                  </a:lnTo>
                  <a:lnTo>
                    <a:pt x="2895" y="445"/>
                  </a:lnTo>
                  <a:lnTo>
                    <a:pt x="2882" y="461"/>
                  </a:lnTo>
                  <a:lnTo>
                    <a:pt x="2867" y="479"/>
                  </a:lnTo>
                  <a:lnTo>
                    <a:pt x="2851" y="496"/>
                  </a:lnTo>
                  <a:lnTo>
                    <a:pt x="2833" y="515"/>
                  </a:lnTo>
                  <a:lnTo>
                    <a:pt x="2814" y="534"/>
                  </a:lnTo>
                  <a:lnTo>
                    <a:pt x="2793" y="554"/>
                  </a:lnTo>
                  <a:lnTo>
                    <a:pt x="2771" y="575"/>
                  </a:lnTo>
                  <a:lnTo>
                    <a:pt x="2746" y="598"/>
                  </a:lnTo>
                  <a:lnTo>
                    <a:pt x="2720" y="620"/>
                  </a:lnTo>
                  <a:lnTo>
                    <a:pt x="2691" y="644"/>
                  </a:lnTo>
                  <a:lnTo>
                    <a:pt x="2664" y="665"/>
                  </a:lnTo>
                  <a:lnTo>
                    <a:pt x="2636" y="684"/>
                  </a:lnTo>
                  <a:lnTo>
                    <a:pt x="2623" y="693"/>
                  </a:lnTo>
                  <a:lnTo>
                    <a:pt x="2609" y="702"/>
                  </a:lnTo>
                  <a:lnTo>
                    <a:pt x="2595" y="710"/>
                  </a:lnTo>
                  <a:lnTo>
                    <a:pt x="2581" y="718"/>
                  </a:lnTo>
                  <a:lnTo>
                    <a:pt x="2567" y="726"/>
                  </a:lnTo>
                  <a:lnTo>
                    <a:pt x="2553" y="733"/>
                  </a:lnTo>
                  <a:lnTo>
                    <a:pt x="2525" y="746"/>
                  </a:lnTo>
                  <a:lnTo>
                    <a:pt x="2496" y="758"/>
                  </a:lnTo>
                  <a:lnTo>
                    <a:pt x="2468" y="769"/>
                  </a:lnTo>
                  <a:lnTo>
                    <a:pt x="2454" y="773"/>
                  </a:lnTo>
                  <a:lnTo>
                    <a:pt x="2439" y="778"/>
                  </a:lnTo>
                  <a:lnTo>
                    <a:pt x="2425" y="782"/>
                  </a:lnTo>
                  <a:lnTo>
                    <a:pt x="2411" y="786"/>
                  </a:lnTo>
                  <a:lnTo>
                    <a:pt x="2382" y="793"/>
                  </a:lnTo>
                  <a:lnTo>
                    <a:pt x="2354" y="798"/>
                  </a:lnTo>
                  <a:lnTo>
                    <a:pt x="2325" y="803"/>
                  </a:lnTo>
                  <a:lnTo>
                    <a:pt x="2296" y="806"/>
                  </a:lnTo>
                  <a:lnTo>
                    <a:pt x="2268" y="809"/>
                  </a:lnTo>
                  <a:lnTo>
                    <a:pt x="2239" y="810"/>
                  </a:lnTo>
                  <a:lnTo>
                    <a:pt x="2210" y="811"/>
                  </a:lnTo>
                  <a:lnTo>
                    <a:pt x="2182" y="811"/>
                  </a:lnTo>
                  <a:lnTo>
                    <a:pt x="2154" y="810"/>
                  </a:lnTo>
                  <a:lnTo>
                    <a:pt x="2126" y="808"/>
                  </a:lnTo>
                  <a:lnTo>
                    <a:pt x="2098" y="805"/>
                  </a:lnTo>
                  <a:lnTo>
                    <a:pt x="2070" y="802"/>
                  </a:lnTo>
                  <a:lnTo>
                    <a:pt x="2043" y="798"/>
                  </a:lnTo>
                  <a:lnTo>
                    <a:pt x="2016" y="793"/>
                  </a:lnTo>
                  <a:lnTo>
                    <a:pt x="1989" y="788"/>
                  </a:lnTo>
                  <a:lnTo>
                    <a:pt x="1962" y="783"/>
                  </a:lnTo>
                  <a:lnTo>
                    <a:pt x="1936" y="777"/>
                  </a:lnTo>
                  <a:lnTo>
                    <a:pt x="1910" y="771"/>
                  </a:lnTo>
                  <a:lnTo>
                    <a:pt x="1885" y="764"/>
                  </a:lnTo>
                  <a:lnTo>
                    <a:pt x="1859" y="757"/>
                  </a:lnTo>
                  <a:lnTo>
                    <a:pt x="1810" y="743"/>
                  </a:lnTo>
                  <a:lnTo>
                    <a:pt x="1771" y="731"/>
                  </a:lnTo>
                  <a:lnTo>
                    <a:pt x="1731" y="719"/>
                  </a:lnTo>
                  <a:lnTo>
                    <a:pt x="1690" y="708"/>
                  </a:lnTo>
                  <a:lnTo>
                    <a:pt x="1647" y="698"/>
                  </a:lnTo>
                  <a:lnTo>
                    <a:pt x="1603" y="689"/>
                  </a:lnTo>
                  <a:lnTo>
                    <a:pt x="1581" y="684"/>
                  </a:lnTo>
                  <a:lnTo>
                    <a:pt x="1559" y="680"/>
                  </a:lnTo>
                  <a:lnTo>
                    <a:pt x="1536" y="677"/>
                  </a:lnTo>
                  <a:lnTo>
                    <a:pt x="1514" y="674"/>
                  </a:lnTo>
                  <a:lnTo>
                    <a:pt x="1491" y="671"/>
                  </a:lnTo>
                  <a:lnTo>
                    <a:pt x="1468" y="668"/>
                  </a:lnTo>
                  <a:lnTo>
                    <a:pt x="1444" y="666"/>
                  </a:lnTo>
                  <a:lnTo>
                    <a:pt x="1421" y="665"/>
                  </a:lnTo>
                  <a:lnTo>
                    <a:pt x="1398" y="664"/>
                  </a:lnTo>
                  <a:lnTo>
                    <a:pt x="1374" y="664"/>
                  </a:lnTo>
                  <a:lnTo>
                    <a:pt x="1350" y="664"/>
                  </a:lnTo>
                  <a:lnTo>
                    <a:pt x="1327" y="665"/>
                  </a:lnTo>
                  <a:lnTo>
                    <a:pt x="1303" y="666"/>
                  </a:lnTo>
                  <a:lnTo>
                    <a:pt x="1291" y="667"/>
                  </a:lnTo>
                  <a:lnTo>
                    <a:pt x="1279" y="668"/>
                  </a:lnTo>
                  <a:lnTo>
                    <a:pt x="1255" y="671"/>
                  </a:lnTo>
                  <a:lnTo>
                    <a:pt x="1231" y="675"/>
                  </a:lnTo>
                  <a:lnTo>
                    <a:pt x="1207" y="679"/>
                  </a:lnTo>
                  <a:lnTo>
                    <a:pt x="1183" y="684"/>
                  </a:lnTo>
                  <a:lnTo>
                    <a:pt x="1159" y="690"/>
                  </a:lnTo>
                  <a:lnTo>
                    <a:pt x="1147" y="693"/>
                  </a:lnTo>
                  <a:lnTo>
                    <a:pt x="1136" y="697"/>
                  </a:lnTo>
                  <a:lnTo>
                    <a:pt x="1112" y="705"/>
                  </a:lnTo>
                  <a:lnTo>
                    <a:pt x="1088" y="713"/>
                  </a:lnTo>
                  <a:lnTo>
                    <a:pt x="1077" y="717"/>
                  </a:lnTo>
                  <a:lnTo>
                    <a:pt x="1066" y="722"/>
                  </a:lnTo>
                  <a:lnTo>
                    <a:pt x="1044" y="732"/>
                  </a:lnTo>
                  <a:lnTo>
                    <a:pt x="1023" y="743"/>
                  </a:lnTo>
                  <a:lnTo>
                    <a:pt x="1002" y="754"/>
                  </a:lnTo>
                  <a:lnTo>
                    <a:pt x="982" y="766"/>
                  </a:lnTo>
                  <a:lnTo>
                    <a:pt x="961" y="779"/>
                  </a:lnTo>
                  <a:lnTo>
                    <a:pt x="941" y="793"/>
                  </a:lnTo>
                  <a:lnTo>
                    <a:pt x="921" y="807"/>
                  </a:lnTo>
                  <a:lnTo>
                    <a:pt x="881" y="837"/>
                  </a:lnTo>
                  <a:lnTo>
                    <a:pt x="841" y="869"/>
                  </a:lnTo>
                  <a:lnTo>
                    <a:pt x="760" y="936"/>
                  </a:lnTo>
                  <a:lnTo>
                    <a:pt x="718" y="971"/>
                  </a:lnTo>
                  <a:lnTo>
                    <a:pt x="675" y="1005"/>
                  </a:lnTo>
                  <a:lnTo>
                    <a:pt x="653" y="1023"/>
                  </a:lnTo>
                  <a:lnTo>
                    <a:pt x="631" y="1040"/>
                  </a:lnTo>
                  <a:lnTo>
                    <a:pt x="608" y="1057"/>
                  </a:lnTo>
                  <a:lnTo>
                    <a:pt x="585" y="1073"/>
                  </a:lnTo>
                  <a:lnTo>
                    <a:pt x="562" y="1090"/>
                  </a:lnTo>
                  <a:lnTo>
                    <a:pt x="537" y="1106"/>
                  </a:lnTo>
                  <a:lnTo>
                    <a:pt x="512" y="1121"/>
                  </a:lnTo>
                  <a:lnTo>
                    <a:pt x="487" y="1136"/>
                  </a:lnTo>
                  <a:lnTo>
                    <a:pt x="461" y="1151"/>
                  </a:lnTo>
                  <a:lnTo>
                    <a:pt x="434" y="1165"/>
                  </a:lnTo>
                  <a:lnTo>
                    <a:pt x="406" y="1178"/>
                  </a:lnTo>
                  <a:lnTo>
                    <a:pt x="377" y="1191"/>
                  </a:lnTo>
                  <a:lnTo>
                    <a:pt x="0" y="1191"/>
                  </a:lnTo>
                  <a:lnTo>
                    <a:pt x="30" y="1181"/>
                  </a:lnTo>
                  <a:lnTo>
                    <a:pt x="62" y="1170"/>
                  </a:lnTo>
                  <a:lnTo>
                    <a:pt x="94" y="1158"/>
                  </a:lnTo>
                  <a:lnTo>
                    <a:pt x="127" y="1145"/>
                  </a:lnTo>
                  <a:lnTo>
                    <a:pt x="152" y="1134"/>
                  </a:lnTo>
                  <a:lnTo>
                    <a:pt x="176" y="1122"/>
                  </a:lnTo>
                  <a:lnTo>
                    <a:pt x="201" y="1109"/>
                  </a:lnTo>
                  <a:lnTo>
                    <a:pt x="226" y="1094"/>
                  </a:lnTo>
                  <a:lnTo>
                    <a:pt x="251" y="1078"/>
                  </a:lnTo>
                  <a:lnTo>
                    <a:pt x="276" y="1061"/>
                  </a:lnTo>
                  <a:lnTo>
                    <a:pt x="302" y="1043"/>
                  </a:lnTo>
                  <a:lnTo>
                    <a:pt x="327" y="1024"/>
                  </a:lnTo>
                  <a:lnTo>
                    <a:pt x="379" y="983"/>
                  </a:lnTo>
                  <a:lnTo>
                    <a:pt x="432" y="941"/>
                  </a:lnTo>
                  <a:lnTo>
                    <a:pt x="486" y="898"/>
                  </a:lnTo>
                  <a:lnTo>
                    <a:pt x="542" y="854"/>
                  </a:lnTo>
                  <a:lnTo>
                    <a:pt x="598" y="810"/>
                  </a:lnTo>
                  <a:lnTo>
                    <a:pt x="627" y="789"/>
                  </a:lnTo>
                  <a:lnTo>
                    <a:pt x="642" y="779"/>
                  </a:lnTo>
                  <a:lnTo>
                    <a:pt x="656" y="768"/>
                  </a:lnTo>
                  <a:lnTo>
                    <a:pt x="686" y="748"/>
                  </a:lnTo>
                  <a:lnTo>
                    <a:pt x="701" y="738"/>
                  </a:lnTo>
                  <a:lnTo>
                    <a:pt x="716" y="729"/>
                  </a:lnTo>
                  <a:lnTo>
                    <a:pt x="747" y="710"/>
                  </a:lnTo>
                  <a:lnTo>
                    <a:pt x="778" y="692"/>
                  </a:lnTo>
                  <a:lnTo>
                    <a:pt x="809" y="675"/>
                  </a:lnTo>
                  <a:lnTo>
                    <a:pt x="840" y="660"/>
                  </a:lnTo>
                  <a:lnTo>
                    <a:pt x="872" y="645"/>
                  </a:lnTo>
                  <a:lnTo>
                    <a:pt x="888" y="639"/>
                  </a:lnTo>
                  <a:lnTo>
                    <a:pt x="905" y="632"/>
                  </a:lnTo>
                  <a:lnTo>
                    <a:pt x="921" y="626"/>
                  </a:lnTo>
                  <a:lnTo>
                    <a:pt x="937" y="621"/>
                  </a:lnTo>
                  <a:lnTo>
                    <a:pt x="954" y="615"/>
                  </a:lnTo>
                  <a:lnTo>
                    <a:pt x="971" y="611"/>
                  </a:lnTo>
                  <a:lnTo>
                    <a:pt x="1005" y="602"/>
                  </a:lnTo>
                  <a:lnTo>
                    <a:pt x="1022" y="599"/>
                  </a:lnTo>
                  <a:lnTo>
                    <a:pt x="1039" y="596"/>
                  </a:lnTo>
                  <a:close/>
                </a:path>
              </a:pathLst>
            </a:custGeom>
            <a:gradFill rotWithShape="0">
              <a:gsLst>
                <a:gs pos="0">
                  <a:srgbClr val="FEF8BA"/>
                </a:gs>
                <a:gs pos="100000">
                  <a:srgbClr val="FCF0BA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fi-FI" smtClean="0">
                <a:solidFill>
                  <a:srgbClr val="616365"/>
                </a:solidFill>
              </a:endParaRPr>
            </a:p>
          </p:txBody>
        </p:sp>
      </p:grpSp>
      <p:sp>
        <p:nvSpPr>
          <p:cNvPr id="205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818490" y="274638"/>
            <a:ext cx="8267434" cy="1138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otsikon perustyyliä napsauttamalla</a:t>
            </a:r>
          </a:p>
        </p:txBody>
      </p:sp>
      <p:sp>
        <p:nvSpPr>
          <p:cNvPr id="205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8490" y="1557338"/>
            <a:ext cx="8267434" cy="439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tekstin perustyylejä napsauttamalla</a:t>
            </a:r>
          </a:p>
          <a:p>
            <a:pPr lvl="1"/>
            <a:r>
              <a:rPr lang="fi-FI" altLang="fi-FI" smtClean="0"/>
              <a:t>toinen taso</a:t>
            </a:r>
          </a:p>
          <a:p>
            <a:pPr lvl="2"/>
            <a:r>
              <a:rPr lang="fi-FI" altLang="fi-FI" smtClean="0"/>
              <a:t>kolmas taso</a:t>
            </a:r>
          </a:p>
          <a:p>
            <a:pPr lvl="3"/>
            <a:r>
              <a:rPr lang="fi-FI" altLang="fi-FI" smtClean="0"/>
              <a:t>neljäs taso</a:t>
            </a:r>
          </a:p>
          <a:p>
            <a:pPr lvl="4"/>
            <a:r>
              <a:rPr lang="fi-FI" altLang="fi-FI" smtClean="0"/>
              <a:t>viides taso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175542" y="6561138"/>
            <a:ext cx="257411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rgbClr val="616365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25.3.2015 Timo Keistinen</a:t>
            </a:r>
          </a:p>
        </p:txBody>
      </p:sp>
      <p:pic>
        <p:nvPicPr>
          <p:cNvPr id="2054" name="Picture 9" descr="logo_rg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9271" y="6524626"/>
            <a:ext cx="2415921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9pPr>
    </p:titleStyle>
    <p:bodyStyle>
      <a:lvl1pPr marL="271463" indent="-271463" algn="l" rtl="0" eaLnBrk="0" fontAlgn="base" hangingPunct="0">
        <a:spcBef>
          <a:spcPct val="0"/>
        </a:spcBef>
        <a:spcAft>
          <a:spcPct val="20000"/>
        </a:spcAft>
        <a:buClr>
          <a:schemeClr val="folHlink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33400" indent="-260350" algn="l" rtl="0" eaLnBrk="0" fontAlgn="base" hangingPunct="0">
        <a:spcBef>
          <a:spcPct val="0"/>
        </a:spcBef>
        <a:spcAft>
          <a:spcPct val="20000"/>
        </a:spcAft>
        <a:buClr>
          <a:schemeClr val="folHlink"/>
        </a:buClr>
        <a:buChar char="–"/>
        <a:defRPr sz="2000">
          <a:solidFill>
            <a:schemeClr val="tx1"/>
          </a:solidFill>
          <a:latin typeface="+mn-lt"/>
        </a:defRPr>
      </a:lvl2pPr>
      <a:lvl3pPr marL="804863" indent="-269875" algn="l" rtl="0" eaLnBrk="0" fontAlgn="base" hangingPunct="0">
        <a:spcBef>
          <a:spcPct val="0"/>
        </a:spcBef>
        <a:spcAft>
          <a:spcPct val="20000"/>
        </a:spcAft>
        <a:buClr>
          <a:schemeClr val="fol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3pPr>
      <a:lvl4pPr marL="1074738" indent="-268288" algn="l" rtl="0" eaLnBrk="0" fontAlgn="base" hangingPunct="0">
        <a:spcBef>
          <a:spcPct val="0"/>
        </a:spcBef>
        <a:spcAft>
          <a:spcPct val="20000"/>
        </a:spcAft>
        <a:buClr>
          <a:schemeClr val="folHlink"/>
        </a:buClr>
        <a:buChar char="–"/>
        <a:defRPr sz="1600">
          <a:solidFill>
            <a:schemeClr val="tx1"/>
          </a:solidFill>
          <a:latin typeface="+mn-lt"/>
        </a:defRPr>
      </a:lvl4pPr>
      <a:lvl5pPr marL="1346200" indent="-269875" algn="l" rtl="0" eaLnBrk="0" fontAlgn="base" hangingPunct="0">
        <a:spcBef>
          <a:spcPct val="0"/>
        </a:spcBef>
        <a:spcAft>
          <a:spcPct val="20000"/>
        </a:spcAft>
        <a:buClr>
          <a:schemeClr val="folHlink"/>
        </a:buClr>
        <a:buChar char="»"/>
        <a:defRPr sz="1600">
          <a:solidFill>
            <a:schemeClr val="tx1"/>
          </a:solidFill>
          <a:latin typeface="+mn-lt"/>
        </a:defRPr>
      </a:lvl5pPr>
      <a:lvl6pPr marL="1803400" indent="-269875" algn="l" rtl="0" fontAlgn="base">
        <a:spcBef>
          <a:spcPct val="0"/>
        </a:spcBef>
        <a:spcAft>
          <a:spcPct val="20000"/>
        </a:spcAft>
        <a:buClr>
          <a:schemeClr val="folHlink"/>
        </a:buClr>
        <a:buChar char="»"/>
        <a:defRPr sz="1600">
          <a:solidFill>
            <a:schemeClr val="tx1"/>
          </a:solidFill>
          <a:latin typeface="+mn-lt"/>
        </a:defRPr>
      </a:lvl6pPr>
      <a:lvl7pPr marL="2260600" indent="-269875" algn="l" rtl="0" fontAlgn="base">
        <a:spcBef>
          <a:spcPct val="0"/>
        </a:spcBef>
        <a:spcAft>
          <a:spcPct val="20000"/>
        </a:spcAft>
        <a:buClr>
          <a:schemeClr val="folHlink"/>
        </a:buClr>
        <a:buChar char="»"/>
        <a:defRPr sz="1600">
          <a:solidFill>
            <a:schemeClr val="tx1"/>
          </a:solidFill>
          <a:latin typeface="+mn-lt"/>
        </a:defRPr>
      </a:lvl7pPr>
      <a:lvl8pPr marL="2717800" indent="-269875" algn="l" rtl="0" fontAlgn="base">
        <a:spcBef>
          <a:spcPct val="0"/>
        </a:spcBef>
        <a:spcAft>
          <a:spcPct val="20000"/>
        </a:spcAft>
        <a:buClr>
          <a:schemeClr val="folHlink"/>
        </a:buClr>
        <a:buChar char="»"/>
        <a:defRPr sz="1600">
          <a:solidFill>
            <a:schemeClr val="tx1"/>
          </a:solidFill>
          <a:latin typeface="+mn-lt"/>
        </a:defRPr>
      </a:lvl8pPr>
      <a:lvl9pPr marL="3175000" indent="-269875" algn="l" rtl="0" fontAlgn="base">
        <a:spcBef>
          <a:spcPct val="0"/>
        </a:spcBef>
        <a:spcAft>
          <a:spcPct val="20000"/>
        </a:spcAft>
        <a:buClr>
          <a:schemeClr val="folHlink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>
          <a:xfrm>
            <a:off x="493316" y="1038336"/>
            <a:ext cx="5130619" cy="1489204"/>
          </a:xfrm>
        </p:spPr>
        <p:txBody>
          <a:bodyPr>
            <a:noAutofit/>
          </a:bodyPr>
          <a:lstStyle/>
          <a:p>
            <a:r>
              <a:rPr lang="fi-FI" sz="2800" dirty="0"/>
              <a:t/>
            </a:r>
            <a:br>
              <a:rPr lang="fi-FI" sz="2800" dirty="0"/>
            </a:br>
            <a:r>
              <a:rPr lang="fi-FI" sz="2800" b="1" dirty="0" err="1" smtClean="0"/>
              <a:t>Sote-ratkaisu</a:t>
            </a:r>
            <a:r>
              <a:rPr lang="fi-FI" sz="2800" b="1" dirty="0" smtClean="0"/>
              <a:t> ja terveydenhuollon palveluvalikoima </a:t>
            </a:r>
            <a:endParaRPr lang="fi-FI" sz="2800" b="1" dirty="0"/>
          </a:p>
        </p:txBody>
      </p:sp>
      <p:sp>
        <p:nvSpPr>
          <p:cNvPr id="13" name="Subtitle 12"/>
          <p:cNvSpPr>
            <a:spLocks noGrp="1"/>
          </p:cNvSpPr>
          <p:nvPr>
            <p:ph type="subTitle" idx="1"/>
          </p:nvPr>
        </p:nvSpPr>
        <p:spPr>
          <a:xfrm>
            <a:off x="552390" y="2760854"/>
            <a:ext cx="5158543" cy="1456418"/>
          </a:xfrm>
        </p:spPr>
        <p:txBody>
          <a:bodyPr>
            <a:noAutofit/>
          </a:bodyPr>
          <a:lstStyle/>
          <a:p>
            <a:r>
              <a:rPr lang="en-US" sz="1600" b="1" dirty="0" err="1" smtClean="0">
                <a:solidFill>
                  <a:srgbClr val="0F76B1"/>
                </a:solidFill>
                <a:latin typeface="+mj-lt"/>
                <a:ea typeface="+mj-ea"/>
              </a:rPr>
              <a:t>Johtaja</a:t>
            </a:r>
            <a:r>
              <a:rPr lang="en-US" sz="1600" b="1" dirty="0" smtClean="0">
                <a:solidFill>
                  <a:srgbClr val="0F76B1"/>
                </a:solidFill>
                <a:latin typeface="+mj-lt"/>
                <a:ea typeface="+mj-ea"/>
              </a:rPr>
              <a:t> L-M Voipio-Pulkki</a:t>
            </a:r>
          </a:p>
          <a:p>
            <a:endParaRPr lang="en-US" sz="1600" b="1" dirty="0" smtClean="0">
              <a:solidFill>
                <a:srgbClr val="0F76B1"/>
              </a:solidFill>
              <a:latin typeface="+mj-lt"/>
              <a:ea typeface="+mj-ea"/>
            </a:endParaRPr>
          </a:p>
          <a:p>
            <a:r>
              <a:rPr lang="en-US" sz="1600" b="1" dirty="0" smtClean="0">
                <a:solidFill>
                  <a:srgbClr val="0F76B1"/>
                </a:solidFill>
                <a:latin typeface="+mj-lt"/>
                <a:ea typeface="+mj-ea"/>
              </a:rPr>
              <a:t>10.11.2015</a:t>
            </a:r>
            <a:endParaRPr lang="en-US" sz="1600" b="1" dirty="0">
              <a:solidFill>
                <a:srgbClr val="0F76B1"/>
              </a:solidFill>
              <a:latin typeface="+mj-lt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35853781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uora nuoliyhdysviiva 2"/>
          <p:cNvCxnSpPr/>
          <p:nvPr/>
        </p:nvCxnSpPr>
        <p:spPr>
          <a:xfrm>
            <a:off x="269913" y="1916832"/>
            <a:ext cx="9579077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uorakulmio 8"/>
          <p:cNvSpPr/>
          <p:nvPr/>
        </p:nvSpPr>
        <p:spPr>
          <a:xfrm>
            <a:off x="340426" y="190381"/>
            <a:ext cx="6592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fi-FI" sz="1600" b="1" dirty="0" smtClean="0">
                <a:solidFill>
                  <a:srgbClr val="077BC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Reformi:</a:t>
            </a:r>
            <a:r>
              <a:rPr lang="fi-FI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i-FI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i-FI" sz="2000" dirty="0" smtClean="0">
                <a:solidFill>
                  <a:srgbClr val="077BC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Sosiaali- </a:t>
            </a:r>
            <a:r>
              <a:rPr lang="fi-FI" sz="2000" dirty="0">
                <a:solidFill>
                  <a:srgbClr val="077BC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ja </a:t>
            </a:r>
            <a:r>
              <a:rPr lang="fi-FI" sz="2000" dirty="0" smtClean="0">
                <a:solidFill>
                  <a:srgbClr val="077BC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terveydenhuollon uudistus</a:t>
            </a:r>
            <a:endParaRPr lang="fi-FI" sz="2000" dirty="0">
              <a:solidFill>
                <a:srgbClr val="077BC0"/>
              </a:solidFill>
              <a:effectLst/>
              <a:latin typeface="Arial" pitchFamily="34" charset="0"/>
              <a:ea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10" name="Suorakulmio 9"/>
          <p:cNvSpPr/>
          <p:nvPr/>
        </p:nvSpPr>
        <p:spPr>
          <a:xfrm>
            <a:off x="4932624" y="688270"/>
            <a:ext cx="4971789" cy="124489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400" b="1" cap="all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Kuvaus: </a:t>
            </a:r>
            <a:r>
              <a:rPr lang="fi-FI" sz="1400" b="1" cap="al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Sosiaali- ja terveydenhuolto siirretään kuntaa suurempien itsehallintoalueiden vastuulle. Järjestäjällä on vastuu siitä, että sosiaali- ja terveyspalvelut toimivat jatkossa sujuvana palvelukokonaisuutena. Uudistus tukee erillisenä päätöksenä tehtävää aluehallinnon uudistusta.</a:t>
            </a:r>
          </a:p>
        </p:txBody>
      </p:sp>
      <p:sp>
        <p:nvSpPr>
          <p:cNvPr id="11" name="Suorakulmio 10"/>
          <p:cNvSpPr/>
          <p:nvPr/>
        </p:nvSpPr>
        <p:spPr>
          <a:xfrm>
            <a:off x="340427" y="908722"/>
            <a:ext cx="4081980" cy="55335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400" b="1" cap="all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Tavoite:</a:t>
            </a:r>
            <a:r>
              <a:rPr lang="fi-FI" sz="14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fi-FI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yvinvointi- </a:t>
            </a:r>
            <a:r>
              <a:rPr lang="fi-FI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 </a:t>
            </a:r>
            <a:r>
              <a:rPr lang="fi-FI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terveyserot kaventuvat </a:t>
            </a:r>
            <a:r>
              <a:rPr lang="fi-FI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 </a:t>
            </a:r>
            <a:r>
              <a:rPr lang="fi-FI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kustannusten hallinta paranee</a:t>
            </a:r>
            <a:r>
              <a:rPr lang="fi-FI" sz="1400" dirty="0" smtClean="0"/>
              <a:t>.</a:t>
            </a:r>
            <a:endParaRPr lang="fi-FI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Suorakulmio 11"/>
          <p:cNvSpPr/>
          <p:nvPr/>
        </p:nvSpPr>
        <p:spPr>
          <a:xfrm>
            <a:off x="340425" y="4521798"/>
            <a:ext cx="6135454" cy="188577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400" b="1" cap="all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Päätoimenpiteet: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Integroidaan julkiset </a:t>
            </a:r>
            <a:r>
              <a:rPr lang="fi-FI" sz="14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sote-palvelut</a:t>
            </a:r>
            <a:r>
              <a:rPr lang="fi-FI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ja uudistetaan järjestämisen rakenteet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Siirrytään yksikanavaiseen rahoitukseen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Lisätään valinnanvapautta ja monipuolistetaan tuotannon tapoja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Varmistetaan </a:t>
            </a:r>
            <a:r>
              <a:rPr lang="fi-FI" sz="14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ICT:n</a:t>
            </a:r>
            <a:r>
              <a:rPr lang="fi-FI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14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digitalisaation</a:t>
            </a:r>
            <a:r>
              <a:rPr lang="fi-FI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ja hyvien käytäntöjen koordinaatio </a:t>
            </a:r>
            <a:r>
              <a:rPr lang="fi-FI" sz="14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sote-uudistuksen</a:t>
            </a:r>
            <a:r>
              <a:rPr lang="fi-FI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yhteydessä.</a:t>
            </a:r>
          </a:p>
        </p:txBody>
      </p:sp>
      <p:sp>
        <p:nvSpPr>
          <p:cNvPr id="16" name="Tekstiruutu 26"/>
          <p:cNvSpPr txBox="1"/>
          <p:nvPr/>
        </p:nvSpPr>
        <p:spPr>
          <a:xfrm>
            <a:off x="3119668" y="2195372"/>
            <a:ext cx="11879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b="1" dirty="0" smtClean="0">
                <a:solidFill>
                  <a:schemeClr val="accent3"/>
                </a:solidFill>
              </a:rPr>
              <a:t>4/16</a:t>
            </a:r>
            <a:endParaRPr lang="fi-FI" sz="1600" b="1" dirty="0">
              <a:solidFill>
                <a:schemeClr val="accent3"/>
              </a:solidFill>
            </a:endParaRPr>
          </a:p>
        </p:txBody>
      </p:sp>
      <p:sp>
        <p:nvSpPr>
          <p:cNvPr id="19" name="Tekstiruutu 30"/>
          <p:cNvSpPr txBox="1"/>
          <p:nvPr/>
        </p:nvSpPr>
        <p:spPr>
          <a:xfrm>
            <a:off x="113465" y="2182243"/>
            <a:ext cx="14653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b="1" dirty="0" smtClean="0">
                <a:solidFill>
                  <a:schemeClr val="accent3"/>
                </a:solidFill>
              </a:rPr>
              <a:t>10/15</a:t>
            </a:r>
            <a:endParaRPr lang="fi-FI" sz="1600" b="1" dirty="0">
              <a:solidFill>
                <a:schemeClr val="accent3"/>
              </a:solidFill>
            </a:endParaRPr>
          </a:p>
        </p:txBody>
      </p:sp>
      <p:sp>
        <p:nvSpPr>
          <p:cNvPr id="22" name="Tekstiruutu 33"/>
          <p:cNvSpPr txBox="1"/>
          <p:nvPr/>
        </p:nvSpPr>
        <p:spPr>
          <a:xfrm>
            <a:off x="4501937" y="2173384"/>
            <a:ext cx="12125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b="1" dirty="0" smtClean="0">
                <a:solidFill>
                  <a:schemeClr val="accent3"/>
                </a:solidFill>
              </a:rPr>
              <a:t>10/16</a:t>
            </a:r>
            <a:endParaRPr lang="fi-FI" sz="1600" b="1" dirty="0">
              <a:solidFill>
                <a:schemeClr val="accent3"/>
              </a:solidFill>
            </a:endParaRPr>
          </a:p>
        </p:txBody>
      </p:sp>
      <p:sp>
        <p:nvSpPr>
          <p:cNvPr id="25" name="Tekstiruutu 36"/>
          <p:cNvSpPr txBox="1"/>
          <p:nvPr/>
        </p:nvSpPr>
        <p:spPr>
          <a:xfrm>
            <a:off x="5781759" y="2173384"/>
            <a:ext cx="12405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b="1" dirty="0" smtClean="0">
                <a:solidFill>
                  <a:schemeClr val="accent3"/>
                </a:solidFill>
              </a:rPr>
              <a:t>7/17</a:t>
            </a:r>
            <a:endParaRPr lang="fi-FI" sz="1600" b="1" dirty="0">
              <a:solidFill>
                <a:schemeClr val="accent3"/>
              </a:solidFill>
            </a:endParaRPr>
          </a:p>
        </p:txBody>
      </p:sp>
      <p:sp>
        <p:nvSpPr>
          <p:cNvPr id="28" name="Tekstiruutu 39"/>
          <p:cNvSpPr txBox="1"/>
          <p:nvPr/>
        </p:nvSpPr>
        <p:spPr>
          <a:xfrm>
            <a:off x="8379148" y="2182243"/>
            <a:ext cx="12405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b="1" dirty="0" smtClean="0">
                <a:solidFill>
                  <a:schemeClr val="accent3"/>
                </a:solidFill>
              </a:rPr>
              <a:t>1/19</a:t>
            </a:r>
            <a:endParaRPr lang="fi-FI" sz="1600" b="1" dirty="0">
              <a:solidFill>
                <a:schemeClr val="accent3"/>
              </a:solidFill>
            </a:endParaRPr>
          </a:p>
        </p:txBody>
      </p:sp>
      <p:sp>
        <p:nvSpPr>
          <p:cNvPr id="32" name="Tekstiruutu 43"/>
          <p:cNvSpPr txBox="1"/>
          <p:nvPr/>
        </p:nvSpPr>
        <p:spPr>
          <a:xfrm>
            <a:off x="7087962" y="2190397"/>
            <a:ext cx="12405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b="1" dirty="0" smtClean="0">
                <a:solidFill>
                  <a:schemeClr val="accent3"/>
                </a:solidFill>
              </a:rPr>
              <a:t>17-18</a:t>
            </a:r>
            <a:endParaRPr lang="fi-FI" sz="1600" b="1" dirty="0">
              <a:solidFill>
                <a:schemeClr val="accent3"/>
              </a:solidFill>
            </a:endParaRPr>
          </a:p>
        </p:txBody>
      </p:sp>
      <p:sp>
        <p:nvSpPr>
          <p:cNvPr id="36" name="Tekstiruutu 47"/>
          <p:cNvSpPr txBox="1"/>
          <p:nvPr/>
        </p:nvSpPr>
        <p:spPr>
          <a:xfrm>
            <a:off x="1491460" y="2182243"/>
            <a:ext cx="15761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b="1" dirty="0" smtClean="0">
                <a:solidFill>
                  <a:schemeClr val="accent3"/>
                </a:solidFill>
              </a:rPr>
              <a:t>12/15</a:t>
            </a:r>
            <a:endParaRPr lang="fi-FI" sz="1600" b="1" dirty="0">
              <a:solidFill>
                <a:schemeClr val="accent3"/>
              </a:solidFill>
            </a:endParaRPr>
          </a:p>
        </p:txBody>
      </p:sp>
      <p:sp>
        <p:nvSpPr>
          <p:cNvPr id="38" name="Tasakylkinen kolmio 37"/>
          <p:cNvSpPr/>
          <p:nvPr/>
        </p:nvSpPr>
        <p:spPr>
          <a:xfrm>
            <a:off x="4960003" y="1979588"/>
            <a:ext cx="300146" cy="216024"/>
          </a:xfrm>
          <a:prstGeom prst="triangle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fi-FI"/>
          </a:p>
        </p:txBody>
      </p:sp>
      <p:sp>
        <p:nvSpPr>
          <p:cNvPr id="39" name="Tasakylkinen kolmio 38"/>
          <p:cNvSpPr/>
          <p:nvPr/>
        </p:nvSpPr>
        <p:spPr>
          <a:xfrm>
            <a:off x="2124485" y="1979588"/>
            <a:ext cx="300146" cy="216024"/>
          </a:xfrm>
          <a:prstGeom prst="triangle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fi-FI"/>
          </a:p>
        </p:txBody>
      </p:sp>
      <p:sp>
        <p:nvSpPr>
          <p:cNvPr id="40" name="Tasakylkinen kolmio 39"/>
          <p:cNvSpPr/>
          <p:nvPr/>
        </p:nvSpPr>
        <p:spPr>
          <a:xfrm>
            <a:off x="681899" y="1979588"/>
            <a:ext cx="300146" cy="216024"/>
          </a:xfrm>
          <a:prstGeom prst="triangle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fi-FI"/>
          </a:p>
        </p:txBody>
      </p:sp>
      <p:sp>
        <p:nvSpPr>
          <p:cNvPr id="41" name="Tasakylkinen kolmio 40"/>
          <p:cNvSpPr/>
          <p:nvPr/>
        </p:nvSpPr>
        <p:spPr>
          <a:xfrm>
            <a:off x="7558146" y="1979588"/>
            <a:ext cx="300146" cy="216024"/>
          </a:xfrm>
          <a:prstGeom prst="triangle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fi-FI"/>
          </a:p>
        </p:txBody>
      </p:sp>
      <p:sp>
        <p:nvSpPr>
          <p:cNvPr id="42" name="Tasakylkinen kolmio 41"/>
          <p:cNvSpPr/>
          <p:nvPr/>
        </p:nvSpPr>
        <p:spPr>
          <a:xfrm>
            <a:off x="3563578" y="1983479"/>
            <a:ext cx="300146" cy="216024"/>
          </a:xfrm>
          <a:prstGeom prst="triangle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fi-FI"/>
          </a:p>
        </p:txBody>
      </p:sp>
      <p:sp>
        <p:nvSpPr>
          <p:cNvPr id="43" name="Tasakylkinen kolmio 42"/>
          <p:cNvSpPr/>
          <p:nvPr/>
        </p:nvSpPr>
        <p:spPr>
          <a:xfrm>
            <a:off x="6258133" y="1983479"/>
            <a:ext cx="300146" cy="216024"/>
          </a:xfrm>
          <a:prstGeom prst="triangle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fi-FI"/>
          </a:p>
        </p:txBody>
      </p:sp>
      <p:sp>
        <p:nvSpPr>
          <p:cNvPr id="44" name="Tasakylkinen kolmio 43"/>
          <p:cNvSpPr/>
          <p:nvPr/>
        </p:nvSpPr>
        <p:spPr>
          <a:xfrm>
            <a:off x="8849332" y="1983479"/>
            <a:ext cx="300146" cy="216024"/>
          </a:xfrm>
          <a:prstGeom prst="triangle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fi-FI"/>
          </a:p>
        </p:txBody>
      </p:sp>
      <p:sp>
        <p:nvSpPr>
          <p:cNvPr id="46" name="Pyöristetty suorakulmio 45"/>
          <p:cNvSpPr/>
          <p:nvPr/>
        </p:nvSpPr>
        <p:spPr>
          <a:xfrm>
            <a:off x="231681" y="2555652"/>
            <a:ext cx="1200582" cy="19476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>
            <a:noAutofit/>
          </a:bodyPr>
          <a:lstStyle/>
          <a:p>
            <a:pPr algn="ctr"/>
            <a:r>
              <a:rPr lang="fi-FI" sz="1200" b="1" dirty="0" smtClean="0">
                <a:solidFill>
                  <a:schemeClr val="bg1"/>
                </a:solidFill>
              </a:rPr>
              <a:t>Päätös alueiden määrästä ja rahoituksen perus-ratkaisusta </a:t>
            </a:r>
            <a:endParaRPr lang="fi-FI" sz="1200" b="1" dirty="0">
              <a:solidFill>
                <a:schemeClr val="bg1"/>
              </a:solidFill>
            </a:endParaRPr>
          </a:p>
        </p:txBody>
      </p:sp>
      <p:sp>
        <p:nvSpPr>
          <p:cNvPr id="47" name="Pyöristetty suorakulmio 46"/>
          <p:cNvSpPr/>
          <p:nvPr/>
        </p:nvSpPr>
        <p:spPr>
          <a:xfrm>
            <a:off x="1526492" y="2563678"/>
            <a:ext cx="1398389" cy="195778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noAutofit/>
          </a:bodyPr>
          <a:lstStyle/>
          <a:p>
            <a:r>
              <a:rPr lang="fi-FI" sz="1150" b="1" dirty="0" smtClean="0">
                <a:solidFill>
                  <a:schemeClr val="bg1"/>
                </a:solidFill>
              </a:rPr>
              <a:t>Linjaukset ICT:n ohjauksesta, rakennus-</a:t>
            </a:r>
            <a:br>
              <a:rPr lang="fi-FI" sz="1150" b="1" dirty="0" smtClean="0">
                <a:solidFill>
                  <a:schemeClr val="bg1"/>
                </a:solidFill>
              </a:rPr>
            </a:br>
            <a:r>
              <a:rPr lang="fi-FI" sz="1150" b="1" dirty="0" smtClean="0">
                <a:solidFill>
                  <a:schemeClr val="bg1"/>
                </a:solidFill>
              </a:rPr>
              <a:t>investointien koordinaatiosta ja vaalien periaatteista</a:t>
            </a:r>
          </a:p>
        </p:txBody>
      </p:sp>
      <p:sp>
        <p:nvSpPr>
          <p:cNvPr id="48" name="Pyöristetty suorakulmio 47"/>
          <p:cNvSpPr/>
          <p:nvPr/>
        </p:nvSpPr>
        <p:spPr>
          <a:xfrm>
            <a:off x="3035453" y="2571411"/>
            <a:ext cx="1356397" cy="19476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noAutofit/>
          </a:bodyPr>
          <a:lstStyle/>
          <a:p>
            <a:pPr algn="ctr"/>
            <a:r>
              <a:rPr lang="fi-FI" sz="1200" b="1" dirty="0" err="1" smtClean="0">
                <a:solidFill>
                  <a:schemeClr val="bg1"/>
                </a:solidFill>
              </a:rPr>
              <a:t>Järjestämis</a:t>
            </a:r>
            <a:r>
              <a:rPr lang="fi-FI" sz="1200" b="1" dirty="0" smtClean="0">
                <a:solidFill>
                  <a:schemeClr val="bg1"/>
                </a:solidFill>
              </a:rPr>
              <a:t> -laki lausunto-kierrokselle</a:t>
            </a:r>
            <a:endParaRPr lang="fi-FI" sz="1200" b="1" dirty="0">
              <a:solidFill>
                <a:schemeClr val="bg1"/>
              </a:solidFill>
            </a:endParaRPr>
          </a:p>
        </p:txBody>
      </p:sp>
      <p:sp>
        <p:nvSpPr>
          <p:cNvPr id="49" name="Pyöristetty suorakulmio 48"/>
          <p:cNvSpPr/>
          <p:nvPr/>
        </p:nvSpPr>
        <p:spPr>
          <a:xfrm>
            <a:off x="4501937" y="2573044"/>
            <a:ext cx="1248829" cy="19476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>
            <a:noAutofit/>
          </a:bodyPr>
          <a:lstStyle/>
          <a:p>
            <a:pPr algn="ctr"/>
            <a:r>
              <a:rPr lang="fi-FI" sz="1200" b="1" dirty="0" smtClean="0">
                <a:solidFill>
                  <a:schemeClr val="bg1"/>
                </a:solidFill>
              </a:rPr>
              <a:t>HE</a:t>
            </a:r>
            <a:br>
              <a:rPr lang="fi-FI" sz="1200" b="1" dirty="0" smtClean="0">
                <a:solidFill>
                  <a:schemeClr val="bg1"/>
                </a:solidFill>
              </a:rPr>
            </a:br>
            <a:r>
              <a:rPr lang="fi-FI" sz="1200" b="1" dirty="0" smtClean="0">
                <a:solidFill>
                  <a:schemeClr val="bg1"/>
                </a:solidFill>
              </a:rPr>
              <a:t>eduskuntaan</a:t>
            </a:r>
            <a:endParaRPr lang="fi-FI" sz="1200" b="1" dirty="0">
              <a:solidFill>
                <a:schemeClr val="bg1"/>
              </a:solidFill>
            </a:endParaRPr>
          </a:p>
        </p:txBody>
      </p:sp>
      <p:sp>
        <p:nvSpPr>
          <p:cNvPr id="50" name="Pyöristetty suorakulmio 49"/>
          <p:cNvSpPr/>
          <p:nvPr/>
        </p:nvSpPr>
        <p:spPr>
          <a:xfrm>
            <a:off x="5863796" y="2573783"/>
            <a:ext cx="1224166" cy="19476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>
            <a:noAutofit/>
          </a:bodyPr>
          <a:lstStyle/>
          <a:p>
            <a:pPr algn="ctr"/>
            <a:r>
              <a:rPr lang="fi-FI" sz="1200" b="1" dirty="0" err="1" smtClean="0">
                <a:solidFill>
                  <a:schemeClr val="bg1"/>
                </a:solidFill>
              </a:rPr>
              <a:t>Sote-järjestämis-laki</a:t>
            </a:r>
            <a:endParaRPr lang="fi-FI" sz="1200" b="1" dirty="0">
              <a:solidFill>
                <a:schemeClr val="bg1"/>
              </a:solidFill>
            </a:endParaRPr>
          </a:p>
        </p:txBody>
      </p:sp>
      <p:sp>
        <p:nvSpPr>
          <p:cNvPr id="51" name="Pyöristetty suorakulmio 50"/>
          <p:cNvSpPr/>
          <p:nvPr/>
        </p:nvSpPr>
        <p:spPr>
          <a:xfrm>
            <a:off x="7201232" y="2565912"/>
            <a:ext cx="1195020" cy="19476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>
            <a:noAutofit/>
          </a:bodyPr>
          <a:lstStyle/>
          <a:p>
            <a:pPr algn="ctr"/>
            <a:r>
              <a:rPr lang="fi-FI" sz="1200" b="1" dirty="0" smtClean="0">
                <a:solidFill>
                  <a:schemeClr val="bg1"/>
                </a:solidFill>
              </a:rPr>
              <a:t>Vaalit ja muutos-hallinto</a:t>
            </a:r>
            <a:endParaRPr lang="fi-FI" sz="1200" b="1" dirty="0">
              <a:solidFill>
                <a:schemeClr val="bg1"/>
              </a:solidFill>
            </a:endParaRPr>
          </a:p>
        </p:txBody>
      </p:sp>
      <p:sp>
        <p:nvSpPr>
          <p:cNvPr id="52" name="Pyöristetty suorakulmio 51"/>
          <p:cNvSpPr/>
          <p:nvPr/>
        </p:nvSpPr>
        <p:spPr>
          <a:xfrm>
            <a:off x="8516611" y="2565912"/>
            <a:ext cx="1224166" cy="19476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>
            <a:noAutofit/>
          </a:bodyPr>
          <a:lstStyle/>
          <a:p>
            <a:pPr algn="ctr"/>
            <a:r>
              <a:rPr lang="fi-FI" sz="1200" b="1" dirty="0" smtClean="0">
                <a:solidFill>
                  <a:schemeClr val="bg1"/>
                </a:solidFill>
              </a:rPr>
              <a:t>Järjestämis-vastuu </a:t>
            </a:r>
          </a:p>
          <a:p>
            <a:pPr algn="ctr"/>
            <a:r>
              <a:rPr lang="fi-FI" sz="1200" b="1" dirty="0" err="1" smtClean="0">
                <a:solidFill>
                  <a:schemeClr val="bg1"/>
                </a:solidFill>
              </a:rPr>
              <a:t>sote-alueille</a:t>
            </a:r>
            <a:endParaRPr lang="fi-FI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1800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662418" y="-387424"/>
            <a:ext cx="8748897" cy="1299027"/>
          </a:xfrm>
        </p:spPr>
        <p:txBody>
          <a:bodyPr/>
          <a:lstStyle/>
          <a:p>
            <a:r>
              <a:rPr lang="fi-FI" dirty="0" smtClean="0"/>
              <a:t>Uusi hallintorakenne ja </a:t>
            </a:r>
            <a:r>
              <a:rPr lang="fi-FI" dirty="0" err="1" smtClean="0"/>
              <a:t>sote</a:t>
            </a:r>
            <a:r>
              <a:rPr lang="fi-FI" dirty="0" smtClean="0"/>
              <a:t>:</a:t>
            </a:r>
            <a:endParaRPr lang="fi-FI" dirty="0"/>
          </a:p>
        </p:txBody>
      </p:sp>
      <p:sp>
        <p:nvSpPr>
          <p:cNvPr id="53" name="Rectangle 4"/>
          <p:cNvSpPr/>
          <p:nvPr/>
        </p:nvSpPr>
        <p:spPr>
          <a:xfrm>
            <a:off x="1057097" y="2487673"/>
            <a:ext cx="7970098" cy="1888859"/>
          </a:xfrm>
          <a:prstGeom prst="rect">
            <a:avLst/>
          </a:prstGeom>
          <a:solidFill>
            <a:srgbClr val="F99F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144000" rIns="91440" bIns="144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4" name="Rectangle 31"/>
          <p:cNvSpPr/>
          <p:nvPr/>
        </p:nvSpPr>
        <p:spPr>
          <a:xfrm>
            <a:off x="1057097" y="4495064"/>
            <a:ext cx="7970098" cy="878153"/>
          </a:xfrm>
          <a:prstGeom prst="rect">
            <a:avLst/>
          </a:prstGeom>
          <a:solidFill>
            <a:srgbClr val="34A0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80000" tIns="144000" rIns="1080000" bIns="144000" rtlCol="0" anchor="ctr">
            <a:spAutoFit/>
          </a:bodyPr>
          <a:lstStyle/>
          <a:p>
            <a:pPr algn="ctr">
              <a:spcAft>
                <a:spcPts val="500"/>
              </a:spcAft>
            </a:pPr>
            <a:r>
              <a:rPr lang="fi-FI" sz="2000" b="1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Verdana"/>
                <a:cs typeface="Verdana"/>
              </a:rPr>
              <a:t>KUNNAT</a:t>
            </a:r>
          </a:p>
          <a:p>
            <a:pPr algn="ctr"/>
            <a:r>
              <a:rPr lang="fi-FI" sz="14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latin typeface="Verdana"/>
                <a:cs typeface="Verdana"/>
              </a:rPr>
              <a:t>Hyvinvoinnin ja terveyden edistäminen</a:t>
            </a:r>
            <a:endParaRPr lang="fi-FI" sz="1400" dirty="0">
              <a:ln w="18415" cmpd="sng">
                <a:noFill/>
                <a:prstDash val="solid"/>
              </a:ln>
              <a:solidFill>
                <a:prstClr val="white"/>
              </a:solidFill>
              <a:latin typeface="Verdana"/>
              <a:cs typeface="Verdana"/>
            </a:endParaRPr>
          </a:p>
        </p:txBody>
      </p:sp>
      <p:sp>
        <p:nvSpPr>
          <p:cNvPr id="55" name="Rectangle 29"/>
          <p:cNvSpPr/>
          <p:nvPr/>
        </p:nvSpPr>
        <p:spPr>
          <a:xfrm rot="16200000">
            <a:off x="-208161" y="3136630"/>
            <a:ext cx="1870065" cy="609737"/>
          </a:xfrm>
          <a:prstGeom prst="rect">
            <a:avLst/>
          </a:prstGeom>
          <a:noFill/>
          <a:ln>
            <a:solidFill>
              <a:srgbClr val="0F76B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180000" rIns="0" bIns="180000" rtlCol="0" anchor="ctr">
            <a:spAutoFit/>
          </a:bodyPr>
          <a:lstStyle/>
          <a:p>
            <a:pPr algn="ctr"/>
            <a:r>
              <a:rPr lang="fi-FI" sz="1600" b="1" dirty="0" smtClean="0">
                <a:ln w="18415" cmpd="sng">
                  <a:noFill/>
                  <a:prstDash val="solid"/>
                </a:ln>
                <a:solidFill>
                  <a:srgbClr val="0F76B1"/>
                </a:solidFill>
                <a:latin typeface="Verdana"/>
                <a:cs typeface="Verdana"/>
              </a:rPr>
              <a:t>Yhteinen </a:t>
            </a:r>
            <a:r>
              <a:rPr lang="fi-FI" sz="1600" b="1" dirty="0" err="1" smtClean="0">
                <a:ln w="18415" cmpd="sng">
                  <a:noFill/>
                  <a:prstDash val="solid"/>
                </a:ln>
                <a:solidFill>
                  <a:srgbClr val="0F76B1"/>
                </a:solidFill>
                <a:latin typeface="Verdana"/>
                <a:cs typeface="Verdana"/>
              </a:rPr>
              <a:t>ict</a:t>
            </a:r>
            <a:endParaRPr lang="fi-FI" sz="1600" b="1" dirty="0">
              <a:ln w="18415" cmpd="sng">
                <a:noFill/>
                <a:prstDash val="solid"/>
              </a:ln>
              <a:solidFill>
                <a:srgbClr val="0F76B1"/>
              </a:solidFill>
              <a:latin typeface="Verdana"/>
              <a:cs typeface="Verdana"/>
            </a:endParaRPr>
          </a:p>
        </p:txBody>
      </p:sp>
      <p:sp>
        <p:nvSpPr>
          <p:cNvPr id="56" name="Rectangle 30"/>
          <p:cNvSpPr/>
          <p:nvPr/>
        </p:nvSpPr>
        <p:spPr>
          <a:xfrm rot="16200000">
            <a:off x="8552382" y="3004123"/>
            <a:ext cx="1851273" cy="855958"/>
          </a:xfrm>
          <a:prstGeom prst="rect">
            <a:avLst/>
          </a:prstGeom>
          <a:noFill/>
          <a:ln>
            <a:solidFill>
              <a:srgbClr val="0F76B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180000" rIns="0" bIns="180000" rtlCol="0" anchor="ctr">
            <a:spAutoFit/>
          </a:bodyPr>
          <a:lstStyle/>
          <a:p>
            <a:pPr algn="ctr"/>
            <a:r>
              <a:rPr lang="fi-FI" sz="1600" b="1" dirty="0" smtClean="0">
                <a:ln w="18415" cmpd="sng">
                  <a:noFill/>
                  <a:prstDash val="solid"/>
                </a:ln>
                <a:solidFill>
                  <a:srgbClr val="0F76B1"/>
                </a:solidFill>
                <a:latin typeface="Verdana"/>
                <a:cs typeface="Verdana"/>
              </a:rPr>
              <a:t>Muut yhteiset tukipalvelut</a:t>
            </a:r>
            <a:endParaRPr lang="fi-FI" sz="1600" b="1" dirty="0">
              <a:ln w="18415" cmpd="sng">
                <a:noFill/>
                <a:prstDash val="solid"/>
              </a:ln>
              <a:solidFill>
                <a:srgbClr val="0F76B1"/>
              </a:solidFill>
              <a:latin typeface="Verdana"/>
              <a:cs typeface="Verdana"/>
            </a:endParaRPr>
          </a:p>
        </p:txBody>
      </p:sp>
      <p:sp>
        <p:nvSpPr>
          <p:cNvPr id="57" name="Rectangle 3"/>
          <p:cNvSpPr/>
          <p:nvPr/>
        </p:nvSpPr>
        <p:spPr>
          <a:xfrm>
            <a:off x="1103100" y="2388677"/>
            <a:ext cx="7784181" cy="970486"/>
          </a:xfrm>
          <a:prstGeom prst="rect">
            <a:avLst/>
          </a:prstGeom>
        </p:spPr>
        <p:txBody>
          <a:bodyPr wrap="square" lIns="0" tIns="144000" rIns="0" bIns="144000">
            <a:spAutoFit/>
          </a:bodyPr>
          <a:lstStyle/>
          <a:p>
            <a:pPr>
              <a:spcAft>
                <a:spcPts val="500"/>
              </a:spcAft>
            </a:pPr>
            <a:r>
              <a:rPr lang="fi-FI" sz="1400" b="1" dirty="0" smtClean="0">
                <a:ln w="18415" cmpd="sng">
                  <a:noFill/>
                  <a:prstDash val="solid"/>
                </a:ln>
                <a:solidFill>
                  <a:srgbClr val="616365"/>
                </a:solidFill>
                <a:latin typeface="Verdana"/>
                <a:cs typeface="Verdana"/>
              </a:rPr>
              <a:t>18 ITSEHALLINTOALUETTA - SOTE PALVELUIDEN JÄRJESTÄMINEN 15 ALUEEN PUITTEISSA</a:t>
            </a:r>
          </a:p>
          <a:p>
            <a:pPr marL="171450" indent="-171450">
              <a:buFont typeface="Arial"/>
              <a:buChar char="•"/>
            </a:pPr>
            <a:endParaRPr lang="fi-FI" sz="1200" dirty="0" smtClean="0">
              <a:ln w="18415" cmpd="sng">
                <a:noFill/>
                <a:prstDash val="solid"/>
              </a:ln>
              <a:solidFill>
                <a:srgbClr val="616365"/>
              </a:solidFill>
              <a:latin typeface="Verdana"/>
              <a:cs typeface="Verdana"/>
            </a:endParaRPr>
          </a:p>
        </p:txBody>
      </p:sp>
      <p:grpSp>
        <p:nvGrpSpPr>
          <p:cNvPr id="4" name="Group 15"/>
          <p:cNvGrpSpPr/>
          <p:nvPr/>
        </p:nvGrpSpPr>
        <p:grpSpPr>
          <a:xfrm>
            <a:off x="1394630" y="3140952"/>
            <a:ext cx="911205" cy="677218"/>
            <a:chOff x="3640596" y="4210037"/>
            <a:chExt cx="841247" cy="677218"/>
          </a:xfrm>
        </p:grpSpPr>
        <p:sp>
          <p:nvSpPr>
            <p:cNvPr id="61" name="Rectangle 57"/>
            <p:cNvSpPr/>
            <p:nvPr/>
          </p:nvSpPr>
          <p:spPr>
            <a:xfrm>
              <a:off x="4161169" y="4212195"/>
              <a:ext cx="144000" cy="144000"/>
            </a:xfrm>
            <a:prstGeom prst="rect">
              <a:avLst/>
            </a:prstGeom>
            <a:solidFill>
              <a:srgbClr val="F2702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Rectangle 60"/>
            <p:cNvSpPr/>
            <p:nvPr/>
          </p:nvSpPr>
          <p:spPr>
            <a:xfrm>
              <a:off x="4161169" y="4565331"/>
              <a:ext cx="144000" cy="144000"/>
            </a:xfrm>
            <a:prstGeom prst="rect">
              <a:avLst/>
            </a:prstGeom>
            <a:solidFill>
              <a:srgbClr val="F2702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4161169" y="4390119"/>
              <a:ext cx="144000" cy="144000"/>
            </a:xfrm>
            <a:prstGeom prst="rect">
              <a:avLst/>
            </a:prstGeom>
            <a:solidFill>
              <a:srgbClr val="F2702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Rectangle 78"/>
            <p:cNvSpPr/>
            <p:nvPr/>
          </p:nvSpPr>
          <p:spPr>
            <a:xfrm>
              <a:off x="3640596" y="4210037"/>
              <a:ext cx="144000" cy="144000"/>
            </a:xfrm>
            <a:prstGeom prst="rect">
              <a:avLst/>
            </a:prstGeom>
            <a:solidFill>
              <a:srgbClr val="F2702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Rectangle 79"/>
            <p:cNvSpPr/>
            <p:nvPr/>
          </p:nvSpPr>
          <p:spPr>
            <a:xfrm>
              <a:off x="3813711" y="4210037"/>
              <a:ext cx="144000" cy="144000"/>
            </a:xfrm>
            <a:prstGeom prst="rect">
              <a:avLst/>
            </a:prstGeom>
            <a:solidFill>
              <a:srgbClr val="F2702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Rectangle 80"/>
            <p:cNvSpPr/>
            <p:nvPr/>
          </p:nvSpPr>
          <p:spPr>
            <a:xfrm>
              <a:off x="3986826" y="4210037"/>
              <a:ext cx="144000" cy="144000"/>
            </a:xfrm>
            <a:prstGeom prst="rect">
              <a:avLst/>
            </a:prstGeom>
            <a:solidFill>
              <a:srgbClr val="F2702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Rectangle 85"/>
            <p:cNvSpPr/>
            <p:nvPr/>
          </p:nvSpPr>
          <p:spPr>
            <a:xfrm>
              <a:off x="3640596" y="4387407"/>
              <a:ext cx="144000" cy="144000"/>
            </a:xfrm>
            <a:prstGeom prst="rect">
              <a:avLst/>
            </a:prstGeom>
            <a:solidFill>
              <a:srgbClr val="F2702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Rectangle 86"/>
            <p:cNvSpPr/>
            <p:nvPr/>
          </p:nvSpPr>
          <p:spPr>
            <a:xfrm>
              <a:off x="3813711" y="4387407"/>
              <a:ext cx="144000" cy="144000"/>
            </a:xfrm>
            <a:prstGeom prst="rect">
              <a:avLst/>
            </a:prstGeom>
            <a:solidFill>
              <a:srgbClr val="F2702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Rectangle 89"/>
            <p:cNvSpPr/>
            <p:nvPr/>
          </p:nvSpPr>
          <p:spPr>
            <a:xfrm>
              <a:off x="3986826" y="4387407"/>
              <a:ext cx="144000" cy="144000"/>
            </a:xfrm>
            <a:prstGeom prst="rect">
              <a:avLst/>
            </a:prstGeom>
            <a:solidFill>
              <a:srgbClr val="F2702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Rectangle 91"/>
            <p:cNvSpPr/>
            <p:nvPr/>
          </p:nvSpPr>
          <p:spPr>
            <a:xfrm>
              <a:off x="3640596" y="4565331"/>
              <a:ext cx="144000" cy="144000"/>
            </a:xfrm>
            <a:prstGeom prst="rect">
              <a:avLst/>
            </a:prstGeom>
            <a:solidFill>
              <a:srgbClr val="F2702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Rectangle 92"/>
            <p:cNvSpPr/>
            <p:nvPr/>
          </p:nvSpPr>
          <p:spPr>
            <a:xfrm>
              <a:off x="3813711" y="4565331"/>
              <a:ext cx="144000" cy="144000"/>
            </a:xfrm>
            <a:prstGeom prst="rect">
              <a:avLst/>
            </a:prstGeom>
            <a:solidFill>
              <a:srgbClr val="F2702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2" name="Rectangle 128"/>
            <p:cNvSpPr/>
            <p:nvPr/>
          </p:nvSpPr>
          <p:spPr>
            <a:xfrm>
              <a:off x="3986826" y="4565331"/>
              <a:ext cx="144000" cy="144000"/>
            </a:xfrm>
            <a:prstGeom prst="rect">
              <a:avLst/>
            </a:prstGeom>
            <a:solidFill>
              <a:srgbClr val="F2702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3" name="Rectangle 132"/>
            <p:cNvSpPr/>
            <p:nvPr/>
          </p:nvSpPr>
          <p:spPr>
            <a:xfrm>
              <a:off x="3813711" y="4743255"/>
              <a:ext cx="144000" cy="144000"/>
            </a:xfrm>
            <a:prstGeom prst="rect">
              <a:avLst/>
            </a:prstGeom>
            <a:solidFill>
              <a:srgbClr val="F2702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4" name="Rectangle 135"/>
            <p:cNvSpPr/>
            <p:nvPr/>
          </p:nvSpPr>
          <p:spPr>
            <a:xfrm>
              <a:off x="3640596" y="4743255"/>
              <a:ext cx="144000" cy="144000"/>
            </a:xfrm>
            <a:prstGeom prst="rect">
              <a:avLst/>
            </a:prstGeom>
            <a:solidFill>
              <a:srgbClr val="F2702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5" name="Rectangle 172"/>
            <p:cNvSpPr/>
            <p:nvPr/>
          </p:nvSpPr>
          <p:spPr>
            <a:xfrm>
              <a:off x="4337843" y="4212195"/>
              <a:ext cx="144000" cy="144000"/>
            </a:xfrm>
            <a:prstGeom prst="rect">
              <a:avLst/>
            </a:prstGeom>
            <a:solidFill>
              <a:srgbClr val="F2702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6" name="Rectangle 173"/>
            <p:cNvSpPr/>
            <p:nvPr/>
          </p:nvSpPr>
          <p:spPr>
            <a:xfrm>
              <a:off x="4337843" y="4565331"/>
              <a:ext cx="144000" cy="144000"/>
            </a:xfrm>
            <a:prstGeom prst="rect">
              <a:avLst/>
            </a:prstGeom>
            <a:solidFill>
              <a:srgbClr val="F2702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7" name="Rectangle 174"/>
            <p:cNvSpPr/>
            <p:nvPr/>
          </p:nvSpPr>
          <p:spPr>
            <a:xfrm>
              <a:off x="4337843" y="4390119"/>
              <a:ext cx="144000" cy="144000"/>
            </a:xfrm>
            <a:prstGeom prst="rect">
              <a:avLst/>
            </a:prstGeom>
            <a:solidFill>
              <a:srgbClr val="F2702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8" name="Rectangle 175"/>
            <p:cNvSpPr/>
            <p:nvPr/>
          </p:nvSpPr>
          <p:spPr>
            <a:xfrm>
              <a:off x="3987171" y="4743255"/>
              <a:ext cx="144000" cy="144000"/>
            </a:xfrm>
            <a:prstGeom prst="rect">
              <a:avLst/>
            </a:prstGeom>
            <a:solidFill>
              <a:srgbClr val="F2702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92" name="Rectangle 196"/>
          <p:cNvSpPr/>
          <p:nvPr/>
        </p:nvSpPr>
        <p:spPr>
          <a:xfrm>
            <a:off x="7804866" y="3350706"/>
            <a:ext cx="155975" cy="144000"/>
          </a:xfrm>
          <a:prstGeom prst="rect">
            <a:avLst/>
          </a:prstGeom>
          <a:solidFill>
            <a:srgbClr val="F99F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3" name="Rectangle 198"/>
          <p:cNvSpPr/>
          <p:nvPr/>
        </p:nvSpPr>
        <p:spPr>
          <a:xfrm>
            <a:off x="7760069" y="3357000"/>
            <a:ext cx="155975" cy="144000"/>
          </a:xfrm>
          <a:prstGeom prst="rect">
            <a:avLst/>
          </a:prstGeom>
          <a:solidFill>
            <a:srgbClr val="F99F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4" name="Rectangle 199"/>
          <p:cNvSpPr/>
          <p:nvPr/>
        </p:nvSpPr>
        <p:spPr>
          <a:xfrm>
            <a:off x="7948876" y="3357000"/>
            <a:ext cx="155975" cy="144000"/>
          </a:xfrm>
          <a:prstGeom prst="rect">
            <a:avLst/>
          </a:prstGeom>
          <a:solidFill>
            <a:srgbClr val="F99F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5" name="Rectangle 200"/>
          <p:cNvSpPr/>
          <p:nvPr/>
        </p:nvSpPr>
        <p:spPr>
          <a:xfrm>
            <a:off x="8137684" y="3357000"/>
            <a:ext cx="155975" cy="144000"/>
          </a:xfrm>
          <a:prstGeom prst="rect">
            <a:avLst/>
          </a:prstGeom>
          <a:solidFill>
            <a:srgbClr val="F99F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6" name="Rectangle 206"/>
          <p:cNvSpPr/>
          <p:nvPr/>
        </p:nvSpPr>
        <p:spPr>
          <a:xfrm>
            <a:off x="8515299" y="3357000"/>
            <a:ext cx="155975" cy="144000"/>
          </a:xfrm>
          <a:prstGeom prst="rect">
            <a:avLst/>
          </a:prstGeom>
          <a:solidFill>
            <a:srgbClr val="F99F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8" name="Tekstikehys 97"/>
          <p:cNvSpPr txBox="1"/>
          <p:nvPr/>
        </p:nvSpPr>
        <p:spPr>
          <a:xfrm>
            <a:off x="1057096" y="1579558"/>
            <a:ext cx="8044446" cy="67967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1612900" algn="l"/>
              </a:tabLst>
            </a:pPr>
            <a:r>
              <a:rPr lang="fi-FI" sz="1700" b="1" dirty="0" smtClean="0">
                <a:ln w="18415" cmpd="sng">
                  <a:noFill/>
                  <a:prstDash val="solid"/>
                </a:ln>
                <a:solidFill>
                  <a:srgbClr val="616365"/>
                </a:solidFill>
                <a:latin typeface="Verdana"/>
                <a:cs typeface="Verdana"/>
              </a:rPr>
              <a:t>VALTIO</a:t>
            </a:r>
          </a:p>
          <a:p>
            <a:pPr>
              <a:spcAft>
                <a:spcPts val="500"/>
              </a:spcAft>
              <a:tabLst>
                <a:tab pos="1612900" algn="l"/>
              </a:tabLst>
            </a:pPr>
            <a:r>
              <a:rPr lang="fi-FI" sz="1700" b="1" dirty="0" smtClean="0">
                <a:ln w="18415" cmpd="sng">
                  <a:noFill/>
                  <a:prstDash val="solid"/>
                </a:ln>
                <a:solidFill>
                  <a:srgbClr val="616365"/>
                </a:solidFill>
                <a:latin typeface="Verdana"/>
                <a:cs typeface="Verdana"/>
              </a:rPr>
              <a:t>Lainsäädäntö, rahoitus ja ohjaus</a:t>
            </a:r>
            <a:endParaRPr lang="fi-FI" sz="1700" dirty="0">
              <a:ln w="18415" cmpd="sng">
                <a:noFill/>
                <a:prstDash val="solid"/>
              </a:ln>
              <a:solidFill>
                <a:srgbClr val="616365"/>
              </a:solidFill>
              <a:latin typeface="Verdana"/>
              <a:cs typeface="Verdana"/>
            </a:endParaRPr>
          </a:p>
        </p:txBody>
      </p:sp>
      <p:grpSp>
        <p:nvGrpSpPr>
          <p:cNvPr id="50" name="Group 15"/>
          <p:cNvGrpSpPr/>
          <p:nvPr/>
        </p:nvGrpSpPr>
        <p:grpSpPr>
          <a:xfrm>
            <a:off x="4539587" y="3035305"/>
            <a:ext cx="911205" cy="499294"/>
            <a:chOff x="3640596" y="4210037"/>
            <a:chExt cx="841247" cy="499294"/>
          </a:xfrm>
        </p:grpSpPr>
        <p:sp>
          <p:nvSpPr>
            <p:cNvPr id="51" name="Rectangle 57"/>
            <p:cNvSpPr/>
            <p:nvPr/>
          </p:nvSpPr>
          <p:spPr>
            <a:xfrm>
              <a:off x="4161169" y="4212195"/>
              <a:ext cx="144000" cy="144000"/>
            </a:xfrm>
            <a:prstGeom prst="rect">
              <a:avLst/>
            </a:prstGeom>
            <a:solidFill>
              <a:srgbClr val="F2702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Rectangle 60"/>
            <p:cNvSpPr/>
            <p:nvPr/>
          </p:nvSpPr>
          <p:spPr>
            <a:xfrm>
              <a:off x="4161169" y="4565331"/>
              <a:ext cx="144000" cy="144000"/>
            </a:xfrm>
            <a:prstGeom prst="rect">
              <a:avLst/>
            </a:prstGeom>
            <a:solidFill>
              <a:srgbClr val="F2702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9" name="Rectangle 62"/>
            <p:cNvSpPr/>
            <p:nvPr/>
          </p:nvSpPr>
          <p:spPr>
            <a:xfrm>
              <a:off x="4161169" y="4390119"/>
              <a:ext cx="144000" cy="144000"/>
            </a:xfrm>
            <a:prstGeom prst="rect">
              <a:avLst/>
            </a:prstGeom>
            <a:solidFill>
              <a:srgbClr val="F2702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7" name="Rectangle 78"/>
            <p:cNvSpPr/>
            <p:nvPr/>
          </p:nvSpPr>
          <p:spPr>
            <a:xfrm>
              <a:off x="3640596" y="4210037"/>
              <a:ext cx="144000" cy="144000"/>
            </a:xfrm>
            <a:prstGeom prst="rect">
              <a:avLst/>
            </a:prstGeom>
            <a:solidFill>
              <a:srgbClr val="F2702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9" name="Rectangle 79"/>
            <p:cNvSpPr/>
            <p:nvPr/>
          </p:nvSpPr>
          <p:spPr>
            <a:xfrm>
              <a:off x="3813711" y="4210037"/>
              <a:ext cx="144000" cy="144000"/>
            </a:xfrm>
            <a:prstGeom prst="rect">
              <a:avLst/>
            </a:prstGeom>
            <a:solidFill>
              <a:srgbClr val="F2702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0" name="Rectangle 80"/>
            <p:cNvSpPr/>
            <p:nvPr/>
          </p:nvSpPr>
          <p:spPr>
            <a:xfrm>
              <a:off x="3986826" y="4210037"/>
              <a:ext cx="144000" cy="144000"/>
            </a:xfrm>
            <a:prstGeom prst="rect">
              <a:avLst/>
            </a:prstGeom>
            <a:solidFill>
              <a:srgbClr val="F2702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1" name="Rectangle 85"/>
            <p:cNvSpPr/>
            <p:nvPr/>
          </p:nvSpPr>
          <p:spPr>
            <a:xfrm>
              <a:off x="3640596" y="4387407"/>
              <a:ext cx="144000" cy="144000"/>
            </a:xfrm>
            <a:prstGeom prst="rect">
              <a:avLst/>
            </a:prstGeom>
            <a:solidFill>
              <a:srgbClr val="F2702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2" name="Rectangle 86"/>
            <p:cNvSpPr/>
            <p:nvPr/>
          </p:nvSpPr>
          <p:spPr>
            <a:xfrm>
              <a:off x="3813711" y="4387407"/>
              <a:ext cx="144000" cy="144000"/>
            </a:xfrm>
            <a:prstGeom prst="rect">
              <a:avLst/>
            </a:prstGeom>
            <a:solidFill>
              <a:srgbClr val="F2702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3" name="Rectangle 89"/>
            <p:cNvSpPr/>
            <p:nvPr/>
          </p:nvSpPr>
          <p:spPr>
            <a:xfrm>
              <a:off x="3986826" y="4387407"/>
              <a:ext cx="144000" cy="144000"/>
            </a:xfrm>
            <a:prstGeom prst="rect">
              <a:avLst/>
            </a:prstGeom>
            <a:solidFill>
              <a:srgbClr val="F2702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4" name="Rectangle 91"/>
            <p:cNvSpPr/>
            <p:nvPr/>
          </p:nvSpPr>
          <p:spPr>
            <a:xfrm>
              <a:off x="3640596" y="4565331"/>
              <a:ext cx="144000" cy="144000"/>
            </a:xfrm>
            <a:prstGeom prst="rect">
              <a:avLst/>
            </a:prstGeom>
            <a:solidFill>
              <a:srgbClr val="F2702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5" name="Rectangle 92"/>
            <p:cNvSpPr/>
            <p:nvPr/>
          </p:nvSpPr>
          <p:spPr>
            <a:xfrm>
              <a:off x="3813711" y="4565331"/>
              <a:ext cx="144000" cy="144000"/>
            </a:xfrm>
            <a:prstGeom prst="rect">
              <a:avLst/>
            </a:prstGeom>
            <a:solidFill>
              <a:srgbClr val="F2702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6" name="Rectangle 128"/>
            <p:cNvSpPr/>
            <p:nvPr/>
          </p:nvSpPr>
          <p:spPr>
            <a:xfrm>
              <a:off x="3986826" y="4565331"/>
              <a:ext cx="144000" cy="144000"/>
            </a:xfrm>
            <a:prstGeom prst="rect">
              <a:avLst/>
            </a:prstGeom>
            <a:solidFill>
              <a:srgbClr val="F2702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9" name="Rectangle 172"/>
            <p:cNvSpPr/>
            <p:nvPr/>
          </p:nvSpPr>
          <p:spPr>
            <a:xfrm>
              <a:off x="4337843" y="4212195"/>
              <a:ext cx="144000" cy="144000"/>
            </a:xfrm>
            <a:prstGeom prst="rect">
              <a:avLst/>
            </a:prstGeom>
            <a:solidFill>
              <a:srgbClr val="F2702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10" name="Rectangle 173"/>
            <p:cNvSpPr/>
            <p:nvPr/>
          </p:nvSpPr>
          <p:spPr>
            <a:xfrm>
              <a:off x="4337843" y="4565331"/>
              <a:ext cx="144000" cy="144000"/>
            </a:xfrm>
            <a:prstGeom prst="rect">
              <a:avLst/>
            </a:prstGeom>
            <a:solidFill>
              <a:srgbClr val="F2702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11" name="Rectangle 174"/>
            <p:cNvSpPr/>
            <p:nvPr/>
          </p:nvSpPr>
          <p:spPr>
            <a:xfrm>
              <a:off x="4337843" y="4390119"/>
              <a:ext cx="144000" cy="144000"/>
            </a:xfrm>
            <a:prstGeom prst="rect">
              <a:avLst/>
            </a:prstGeom>
            <a:solidFill>
              <a:srgbClr val="F2702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cxnSp>
        <p:nvCxnSpPr>
          <p:cNvPr id="8" name="Suora nuoliyhdysviiva 7"/>
          <p:cNvCxnSpPr>
            <a:stCxn id="78" idx="3"/>
          </p:cNvCxnSpPr>
          <p:nvPr/>
        </p:nvCxnSpPr>
        <p:spPr>
          <a:xfrm>
            <a:off x="1926002" y="3746170"/>
            <a:ext cx="269157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uora nuoliyhdysviiva 9"/>
          <p:cNvCxnSpPr/>
          <p:nvPr/>
        </p:nvCxnSpPr>
        <p:spPr>
          <a:xfrm flipV="1">
            <a:off x="4617574" y="3534599"/>
            <a:ext cx="0" cy="2115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yhdysviiva 11"/>
          <p:cNvCxnSpPr/>
          <p:nvPr/>
        </p:nvCxnSpPr>
        <p:spPr>
          <a:xfrm>
            <a:off x="1660129" y="3746170"/>
            <a:ext cx="0" cy="2228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 flipV="1">
            <a:off x="1660129" y="3969060"/>
            <a:ext cx="322294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uora nuoliyhdysviiva 16"/>
          <p:cNvCxnSpPr/>
          <p:nvPr/>
        </p:nvCxnSpPr>
        <p:spPr>
          <a:xfrm flipV="1">
            <a:off x="4883073" y="3534600"/>
            <a:ext cx="0" cy="43446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uora yhdysviiva 18"/>
          <p:cNvCxnSpPr>
            <a:stCxn id="74" idx="2"/>
          </p:cNvCxnSpPr>
          <p:nvPr/>
        </p:nvCxnSpPr>
        <p:spPr>
          <a:xfrm>
            <a:off x="1472617" y="3818170"/>
            <a:ext cx="0" cy="3309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uora yhdysviiva 21"/>
          <p:cNvCxnSpPr/>
          <p:nvPr/>
        </p:nvCxnSpPr>
        <p:spPr>
          <a:xfrm>
            <a:off x="1472618" y="4149080"/>
            <a:ext cx="35979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uora nuoliyhdysviiva 23"/>
          <p:cNvCxnSpPr/>
          <p:nvPr/>
        </p:nvCxnSpPr>
        <p:spPr>
          <a:xfrm flipV="1">
            <a:off x="5070584" y="3534600"/>
            <a:ext cx="0" cy="61448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8952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numeron paikkamerkki 1"/>
          <p:cNvSpPr>
            <a:spLocks noGrp="1"/>
          </p:cNvSpPr>
          <p:nvPr>
            <p:ph type="sldNum" sz="quarter" idx="12"/>
          </p:nvPr>
        </p:nvSpPr>
        <p:spPr>
          <a:xfrm>
            <a:off x="6902113" y="6517273"/>
            <a:ext cx="729989" cy="268139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456376" y="-576064"/>
            <a:ext cx="8748897" cy="1152128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Uusi </a:t>
            </a:r>
            <a:r>
              <a:rPr lang="fi-FI" dirty="0" err="1" smtClean="0"/>
              <a:t>sote-rakenne</a:t>
            </a:r>
            <a:r>
              <a:rPr lang="fi-FI" dirty="0" smtClean="0"/>
              <a:t> ja itsehallintoalueet</a:t>
            </a:r>
            <a:endParaRPr lang="fi-FI" dirty="0"/>
          </a:p>
        </p:txBody>
      </p:sp>
      <p:sp>
        <p:nvSpPr>
          <p:cNvPr id="53" name="Rectangle 4"/>
          <p:cNvSpPr/>
          <p:nvPr/>
        </p:nvSpPr>
        <p:spPr>
          <a:xfrm>
            <a:off x="660454" y="2179539"/>
            <a:ext cx="8579461" cy="3790865"/>
          </a:xfrm>
          <a:prstGeom prst="rect">
            <a:avLst/>
          </a:prstGeom>
          <a:solidFill>
            <a:srgbClr val="F99F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144000" rIns="91440" bIns="144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4" name="Rectangle 31"/>
          <p:cNvSpPr/>
          <p:nvPr/>
        </p:nvSpPr>
        <p:spPr>
          <a:xfrm>
            <a:off x="660455" y="5908850"/>
            <a:ext cx="8579459" cy="939708"/>
          </a:xfrm>
          <a:prstGeom prst="rect">
            <a:avLst/>
          </a:prstGeom>
          <a:solidFill>
            <a:srgbClr val="34A0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80000" tIns="144000" rIns="1080000" bIns="144000" rtlCol="0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500"/>
              </a:spcAft>
            </a:pPr>
            <a:r>
              <a:rPr lang="fi-FI" b="1" dirty="0" smtClean="0">
                <a:ln w="18415" cmpd="sng">
                  <a:noFill/>
                  <a:prstDash val="solid"/>
                </a:ln>
                <a:solidFill>
                  <a:schemeClr val="bg1"/>
                </a:solidFill>
                <a:latin typeface="Verdana"/>
                <a:cs typeface="Verdana"/>
              </a:rPr>
              <a:t>KUNNAT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dirty="0" smtClean="0">
                <a:ln w="18415" cmpd="sng">
                  <a:noFill/>
                  <a:prstDash val="solid"/>
                </a:ln>
                <a:solidFill>
                  <a:schemeClr val="bg1"/>
                </a:solidFill>
                <a:latin typeface="Verdana"/>
                <a:cs typeface="Verdana"/>
              </a:rPr>
              <a:t>Hyvinvoinnin ja terveyden edistäminen</a:t>
            </a:r>
            <a:endParaRPr lang="fi-FI" dirty="0">
              <a:ln w="18415" cmpd="sng">
                <a:noFill/>
                <a:prstDash val="solid"/>
              </a:ln>
              <a:solidFill>
                <a:schemeClr val="bg1"/>
              </a:solidFill>
              <a:latin typeface="Verdana"/>
              <a:cs typeface="Verdana"/>
            </a:endParaRPr>
          </a:p>
        </p:txBody>
      </p:sp>
      <p:sp>
        <p:nvSpPr>
          <p:cNvPr id="55" name="Rectangle 29"/>
          <p:cNvSpPr/>
          <p:nvPr/>
        </p:nvSpPr>
        <p:spPr>
          <a:xfrm rot="16200000">
            <a:off x="-1565205" y="3770107"/>
            <a:ext cx="3790867" cy="609737"/>
          </a:xfrm>
          <a:prstGeom prst="rect">
            <a:avLst/>
          </a:prstGeom>
          <a:noFill/>
          <a:ln>
            <a:solidFill>
              <a:srgbClr val="0F76B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180000" rIns="0" bIns="180000" rtlCol="0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i-FI" sz="1600" b="1" dirty="0" smtClean="0">
                <a:ln w="18415" cmpd="sng">
                  <a:noFill/>
                  <a:prstDash val="solid"/>
                </a:ln>
                <a:solidFill>
                  <a:srgbClr val="0F76B1"/>
                </a:solidFill>
                <a:latin typeface="Verdana"/>
                <a:cs typeface="Verdana"/>
              </a:rPr>
              <a:t>Yhteinen </a:t>
            </a:r>
            <a:r>
              <a:rPr lang="fi-FI" sz="1600" b="1" dirty="0" err="1" smtClean="0">
                <a:ln w="18415" cmpd="sng">
                  <a:noFill/>
                  <a:prstDash val="solid"/>
                </a:ln>
                <a:solidFill>
                  <a:srgbClr val="0F76B1"/>
                </a:solidFill>
                <a:latin typeface="Verdana"/>
                <a:cs typeface="Verdana"/>
              </a:rPr>
              <a:t>ict</a:t>
            </a:r>
            <a:endParaRPr lang="fi-FI" sz="1600" b="1" dirty="0">
              <a:ln w="18415" cmpd="sng">
                <a:noFill/>
                <a:prstDash val="solid"/>
              </a:ln>
              <a:solidFill>
                <a:srgbClr val="0F76B1"/>
              </a:solidFill>
              <a:latin typeface="Verdana"/>
              <a:cs typeface="Verdana"/>
            </a:endParaRPr>
          </a:p>
        </p:txBody>
      </p:sp>
      <p:sp>
        <p:nvSpPr>
          <p:cNvPr id="56" name="Rectangle 30"/>
          <p:cNvSpPr/>
          <p:nvPr/>
        </p:nvSpPr>
        <p:spPr>
          <a:xfrm rot="16200000">
            <a:off x="7644117" y="3770107"/>
            <a:ext cx="3790865" cy="609737"/>
          </a:xfrm>
          <a:prstGeom prst="rect">
            <a:avLst/>
          </a:prstGeom>
          <a:noFill/>
          <a:ln>
            <a:solidFill>
              <a:srgbClr val="0F76B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180000" rIns="0" bIns="180000" rtlCol="0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i-FI" sz="1600" b="1" dirty="0" smtClean="0">
                <a:ln w="18415" cmpd="sng">
                  <a:noFill/>
                  <a:prstDash val="solid"/>
                </a:ln>
                <a:solidFill>
                  <a:srgbClr val="0F76B1"/>
                </a:solidFill>
                <a:latin typeface="Verdana"/>
                <a:cs typeface="Verdana"/>
              </a:rPr>
              <a:t>Muut yhteiset tukipalvelut</a:t>
            </a:r>
            <a:endParaRPr lang="fi-FI" sz="1600" b="1" dirty="0">
              <a:ln w="18415" cmpd="sng">
                <a:noFill/>
                <a:prstDash val="solid"/>
              </a:ln>
              <a:solidFill>
                <a:srgbClr val="0F76B1"/>
              </a:solidFill>
              <a:latin typeface="Verdana"/>
              <a:cs typeface="Verdana"/>
            </a:endParaRPr>
          </a:p>
        </p:txBody>
      </p:sp>
      <p:sp>
        <p:nvSpPr>
          <p:cNvPr id="58" name="Rectangle 83"/>
          <p:cNvSpPr/>
          <p:nvPr/>
        </p:nvSpPr>
        <p:spPr>
          <a:xfrm>
            <a:off x="660454" y="2179539"/>
            <a:ext cx="8548872" cy="3955918"/>
          </a:xfrm>
          <a:prstGeom prst="rect">
            <a:avLst/>
          </a:prstGeom>
        </p:spPr>
        <p:txBody>
          <a:bodyPr wrap="square" tIns="144000" bIns="144000">
            <a:spAutoFit/>
          </a:bodyPr>
          <a:lstStyle/>
          <a:p>
            <a:pPr fontAlgn="auto">
              <a:spcBef>
                <a:spcPts val="0"/>
              </a:spcBef>
              <a:spcAft>
                <a:spcPts val="500"/>
              </a:spcAft>
            </a:pPr>
            <a:r>
              <a:rPr lang="fi-FI" b="1" dirty="0" smtClean="0">
                <a:ln w="18415" cmpd="sng">
                  <a:noFill/>
                  <a:prstDash val="solid"/>
                </a:ln>
                <a:solidFill>
                  <a:srgbClr val="616365"/>
                </a:solidFill>
                <a:latin typeface="Verdana"/>
                <a:cs typeface="Verdana"/>
              </a:rPr>
              <a:t>18 itsehallintoaluetta, </a:t>
            </a:r>
            <a:r>
              <a:rPr lang="fi-FI" b="1" dirty="0" err="1" smtClean="0">
                <a:ln w="18415" cmpd="sng">
                  <a:noFill/>
                  <a:prstDash val="solid"/>
                </a:ln>
                <a:solidFill>
                  <a:srgbClr val="616365"/>
                </a:solidFill>
                <a:latin typeface="Verdana"/>
                <a:cs typeface="Verdana"/>
              </a:rPr>
              <a:t>sote-palveluiden</a:t>
            </a:r>
            <a:r>
              <a:rPr lang="fi-FI" b="1" dirty="0" smtClean="0">
                <a:ln w="18415" cmpd="sng">
                  <a:noFill/>
                  <a:prstDash val="solid"/>
                </a:ln>
                <a:solidFill>
                  <a:srgbClr val="616365"/>
                </a:solidFill>
                <a:latin typeface="Verdana"/>
                <a:cs typeface="Verdana"/>
              </a:rPr>
              <a:t> järjestäminen 15 alueen puitteissa</a:t>
            </a:r>
          </a:p>
          <a:p>
            <a:pPr marL="171450" lvl="0" indent="-171450">
              <a:buFont typeface="Arial"/>
              <a:buChar char="•"/>
            </a:pPr>
            <a:r>
              <a:rPr lang="fi-FI" dirty="0" smtClean="0">
                <a:ln w="18415" cmpd="sng">
                  <a:noFill/>
                  <a:prstDash val="solid"/>
                </a:ln>
                <a:solidFill>
                  <a:srgbClr val="616365"/>
                </a:solidFill>
                <a:latin typeface="Verdana"/>
                <a:cs typeface="Verdana"/>
              </a:rPr>
              <a:t>Itsehallintoalue järjestää </a:t>
            </a:r>
            <a:r>
              <a:rPr lang="fi-FI" dirty="0" err="1" smtClean="0">
                <a:ln w="18415" cmpd="sng">
                  <a:noFill/>
                  <a:prstDash val="solid"/>
                </a:ln>
                <a:solidFill>
                  <a:srgbClr val="616365"/>
                </a:solidFill>
                <a:latin typeface="Verdana"/>
                <a:cs typeface="Verdana"/>
              </a:rPr>
              <a:t>sote-palvelut</a:t>
            </a:r>
            <a:r>
              <a:rPr lang="fi-FI" dirty="0" smtClean="0">
                <a:ln w="18415" cmpd="sng">
                  <a:noFill/>
                  <a:prstDash val="solid"/>
                </a:ln>
                <a:solidFill>
                  <a:srgbClr val="616365"/>
                </a:solidFill>
                <a:latin typeface="Verdana"/>
                <a:cs typeface="Verdana"/>
              </a:rPr>
              <a:t> itse tai lailla säädetyt 3 itsehallintoaluetta järjestää ne sopimalla toisen itsehallintoalueen kanssa</a:t>
            </a:r>
          </a:p>
          <a:p>
            <a:pPr marL="171450" lvl="0" indent="-171450">
              <a:buFont typeface="Arial"/>
              <a:buChar char="•"/>
            </a:pPr>
            <a:r>
              <a:rPr lang="fi-FI" dirty="0" smtClean="0">
                <a:ln w="18415" cmpd="sng">
                  <a:noFill/>
                  <a:prstDash val="solid"/>
                </a:ln>
                <a:solidFill>
                  <a:srgbClr val="616365"/>
                </a:solidFill>
                <a:latin typeface="Verdana"/>
                <a:cs typeface="Verdana"/>
              </a:rPr>
              <a:t>Integroitujen </a:t>
            </a:r>
            <a:r>
              <a:rPr lang="fi-FI" dirty="0">
                <a:ln w="18415" cmpd="sng">
                  <a:noFill/>
                  <a:prstDash val="solid"/>
                </a:ln>
                <a:solidFill>
                  <a:srgbClr val="616365"/>
                </a:solidFill>
                <a:latin typeface="Verdana"/>
                <a:cs typeface="Verdana"/>
              </a:rPr>
              <a:t>palveluiden asiakaslähtöinen järjestäminen</a:t>
            </a:r>
          </a:p>
          <a:p>
            <a:pPr marL="171450" lvl="0" indent="-171450">
              <a:buFont typeface="Arial"/>
              <a:buChar char="•"/>
            </a:pPr>
            <a:r>
              <a:rPr lang="fi-FI" dirty="0" smtClean="0">
                <a:ln w="18415" cmpd="sng">
                  <a:noFill/>
                  <a:prstDash val="solid"/>
                </a:ln>
                <a:solidFill>
                  <a:srgbClr val="616365"/>
                </a:solidFill>
                <a:latin typeface="Verdana"/>
                <a:cs typeface="Verdana"/>
              </a:rPr>
              <a:t>palvelutuotanto (ja lisäksi käytössä yksityinen ja kolmas sektori)</a:t>
            </a:r>
          </a:p>
          <a:p>
            <a:pPr marL="171450" lvl="0" indent="-171450">
              <a:buFont typeface="Arial"/>
              <a:buChar char="•"/>
            </a:pPr>
            <a:r>
              <a:rPr lang="fi-FI" dirty="0" smtClean="0">
                <a:ln w="18415" cmpd="sng">
                  <a:noFill/>
                  <a:prstDash val="solid"/>
                </a:ln>
                <a:solidFill>
                  <a:srgbClr val="616365"/>
                </a:solidFill>
                <a:latin typeface="Verdana"/>
                <a:cs typeface="Verdana"/>
              </a:rPr>
              <a:t>sis. laaja 24/7-päivystystoiminta ja </a:t>
            </a:r>
            <a:r>
              <a:rPr lang="fi-FI" dirty="0" err="1" smtClean="0">
                <a:ln w="18415" cmpd="sng">
                  <a:noFill/>
                  <a:prstDash val="solid"/>
                </a:ln>
                <a:solidFill>
                  <a:srgbClr val="616365"/>
                </a:solidFill>
                <a:latin typeface="Verdana"/>
                <a:cs typeface="Verdana"/>
              </a:rPr>
              <a:t>erva-tehtävät</a:t>
            </a:r>
            <a:r>
              <a:rPr lang="fi-FI" dirty="0" smtClean="0">
                <a:ln w="18415" cmpd="sng">
                  <a:noFill/>
                  <a:prstDash val="solid"/>
                </a:ln>
                <a:solidFill>
                  <a:srgbClr val="616365"/>
                </a:solidFill>
                <a:latin typeface="Verdana"/>
                <a:cs typeface="Verdana"/>
              </a:rPr>
              <a:t> järjestetään tukeutuen 5 yliopistolliseen sairaalaan ja 7 muuhun keskussairaalayksikköön</a:t>
            </a:r>
          </a:p>
          <a:p>
            <a:pPr marL="171450" lvl="0" indent="-171450">
              <a:buFont typeface="Arial"/>
              <a:buChar char="•"/>
            </a:pPr>
            <a:r>
              <a:rPr lang="fi-FI" dirty="0" smtClean="0">
                <a:ln w="18415" cmpd="sng">
                  <a:noFill/>
                  <a:prstDash val="solid"/>
                </a:ln>
                <a:solidFill>
                  <a:srgbClr val="616365"/>
                </a:solidFill>
                <a:latin typeface="Verdana"/>
                <a:cs typeface="Verdana"/>
              </a:rPr>
              <a:t>yhteistyö yliopistollisen tutkimuksen ja osaamiskeskusten kanssa 5 yliopistollisen sairaala- ja osaamiskeskuksen puitteisiin</a:t>
            </a:r>
          </a:p>
          <a:p>
            <a:pPr marL="171450" lvl="0" indent="-171450">
              <a:buFont typeface="Arial"/>
              <a:buChar char="•"/>
            </a:pPr>
            <a:r>
              <a:rPr lang="fi-FI" dirty="0" smtClean="0">
                <a:ln w="18415" cmpd="sng">
                  <a:noFill/>
                  <a:prstDash val="solid"/>
                </a:ln>
                <a:solidFill>
                  <a:srgbClr val="616365"/>
                </a:solidFill>
                <a:latin typeface="Verdana"/>
                <a:cs typeface="Verdana"/>
              </a:rPr>
              <a:t>aluehallinnon tehtävät 18 itsehallintoalueell</a:t>
            </a:r>
            <a:r>
              <a:rPr lang="fi-FI" sz="1600" dirty="0" smtClean="0">
                <a:ln w="18415" cmpd="sng">
                  <a:noFill/>
                  <a:prstDash val="solid"/>
                </a:ln>
                <a:solidFill>
                  <a:srgbClr val="616365"/>
                </a:solidFill>
                <a:latin typeface="Verdana"/>
                <a:cs typeface="Verdana"/>
              </a:rPr>
              <a:t>a</a:t>
            </a:r>
            <a:endParaRPr lang="fi-FI" sz="1600" dirty="0">
              <a:ln w="18415" cmpd="sng">
                <a:noFill/>
                <a:prstDash val="solid"/>
              </a:ln>
              <a:solidFill>
                <a:srgbClr val="616365"/>
              </a:solidFill>
              <a:latin typeface="Verdana"/>
              <a:cs typeface="Verdana"/>
            </a:endParaRPr>
          </a:p>
        </p:txBody>
      </p:sp>
      <p:sp>
        <p:nvSpPr>
          <p:cNvPr id="98" name="Tekstikehys 97"/>
          <p:cNvSpPr txBox="1"/>
          <p:nvPr/>
        </p:nvSpPr>
        <p:spPr>
          <a:xfrm>
            <a:off x="660455" y="530371"/>
            <a:ext cx="8579459" cy="164916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500"/>
              </a:spcAft>
              <a:tabLst>
                <a:tab pos="1612900" algn="l"/>
              </a:tabLst>
            </a:pPr>
            <a:r>
              <a:rPr lang="fi-FI" sz="1700" b="1" dirty="0" smtClean="0">
                <a:ln w="18415" cmpd="sng">
                  <a:noFill/>
                  <a:prstDash val="solid"/>
                </a:ln>
                <a:solidFill>
                  <a:srgbClr val="616365"/>
                </a:solidFill>
                <a:latin typeface="Verdana"/>
                <a:cs typeface="Verdana"/>
              </a:rPr>
              <a:t>VALTIONEUVOSTO: Järjestämispäätös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1612900" algn="l"/>
              </a:tabLst>
            </a:pPr>
            <a:r>
              <a:rPr lang="fi-FI" sz="1600" dirty="0" smtClean="0">
                <a:ln w="18415" cmpd="sng">
                  <a:noFill/>
                  <a:prstDash val="solid"/>
                </a:ln>
                <a:solidFill>
                  <a:srgbClr val="616365"/>
                </a:solidFill>
                <a:latin typeface="Verdana"/>
                <a:cs typeface="Verdana"/>
              </a:rPr>
              <a:t>palvelulupaus ja strategiset tavoitteet;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1612900" algn="l"/>
              </a:tabLst>
            </a:pPr>
            <a:r>
              <a:rPr lang="fi-FI" sz="1600" dirty="0" smtClean="0">
                <a:ln w="18415" cmpd="sng">
                  <a:noFill/>
                  <a:prstDash val="solid"/>
                </a:ln>
                <a:solidFill>
                  <a:srgbClr val="616365"/>
                </a:solidFill>
                <a:latin typeface="Verdana"/>
                <a:cs typeface="Verdana"/>
              </a:rPr>
              <a:t>työnjaot ja linjaukset laajakantoisista investoinneista ja tuotantorakenteesta; itsehallintoalueiden toiminnan yhteensovitus ja tukeutuminen laajan ympärivuorokautisen päivystyksen palveluihin; valinnanvapauden toteutumisen varmistaminen</a:t>
            </a:r>
            <a:endParaRPr lang="fi-FI" sz="1600" dirty="0">
              <a:ln w="18415" cmpd="sng">
                <a:noFill/>
                <a:prstDash val="solid"/>
              </a:ln>
              <a:solidFill>
                <a:srgbClr val="616365"/>
              </a:solidFill>
              <a:latin typeface="Verdana"/>
              <a:cs typeface="Verdana"/>
            </a:endParaRPr>
          </a:p>
        </p:txBody>
      </p:sp>
      <p:sp>
        <p:nvSpPr>
          <p:cNvPr id="4" name="Tekstiruutu 3"/>
          <p:cNvSpPr txBox="1"/>
          <p:nvPr/>
        </p:nvSpPr>
        <p:spPr>
          <a:xfrm>
            <a:off x="8593553" y="116632"/>
            <a:ext cx="1193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7.11.2015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28176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numeron paikkamerkki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5</a:t>
            </a:fld>
            <a:endParaRPr lang="fi-FI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-2928" y="13752"/>
            <a:ext cx="8748897" cy="792801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5" name="Suorakulmio 4"/>
          <p:cNvSpPr/>
          <p:nvPr/>
        </p:nvSpPr>
        <p:spPr>
          <a:xfrm>
            <a:off x="350433" y="692697"/>
            <a:ext cx="935954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77BC0"/>
              </a:buClr>
              <a:buFont typeface="Arial" pitchFamily="34" charset="0"/>
              <a:buChar char="•"/>
            </a:pPr>
            <a:r>
              <a:rPr lang="fi-FI" sz="2400" dirty="0" smtClean="0"/>
              <a:t> </a:t>
            </a:r>
            <a:r>
              <a:rPr lang="fi-FI" sz="2400" b="1" dirty="0" smtClean="0"/>
              <a:t>Valtioneuvosto päättää </a:t>
            </a:r>
            <a:r>
              <a:rPr lang="fi-FI" sz="2400" b="1" dirty="0" err="1" smtClean="0"/>
              <a:t>STM:n</a:t>
            </a:r>
            <a:r>
              <a:rPr lang="fi-FI" sz="2400" b="1" dirty="0" smtClean="0"/>
              <a:t> esittelystä järjestämispäätöksestä</a:t>
            </a:r>
          </a:p>
          <a:p>
            <a:pPr lvl="1">
              <a:buClr>
                <a:srgbClr val="077BC0"/>
              </a:buClr>
              <a:buFont typeface="Arial" pitchFamily="34" charset="0"/>
              <a:buChar char="•"/>
            </a:pPr>
            <a:r>
              <a:rPr lang="fi-FI" dirty="0" smtClean="0"/>
              <a:t> julkinen palvelulupaus, </a:t>
            </a:r>
          </a:p>
          <a:p>
            <a:pPr lvl="1">
              <a:buClr>
                <a:srgbClr val="077BC0"/>
              </a:buClr>
              <a:buFont typeface="Arial" pitchFamily="34" charset="0"/>
              <a:buChar char="•"/>
            </a:pPr>
            <a:r>
              <a:rPr lang="fi-FI" dirty="0" smtClean="0"/>
              <a:t> valtakunnallisten erityisyksiköiden tehtävät ja työnjako</a:t>
            </a:r>
          </a:p>
          <a:p>
            <a:pPr lvl="1">
              <a:buClr>
                <a:srgbClr val="077BC0"/>
              </a:buClr>
              <a:buFont typeface="Arial" pitchFamily="34" charset="0"/>
              <a:buChar char="•"/>
            </a:pPr>
            <a:r>
              <a:rPr lang="fi-FI" dirty="0" smtClean="0"/>
              <a:t> itsehallintoalueiden rajat ylittävien alueellisten tehtävien työnjako (yliopistolliset sairaalat ja muut laajan ympärivuorokautisen päivystyksen yksiköt sekä muut osaamiskeskukset) sekä tukeutuminen näihin yksiköihin</a:t>
            </a:r>
          </a:p>
          <a:p>
            <a:pPr lvl="1">
              <a:buClr>
                <a:srgbClr val="077BC0"/>
              </a:buClr>
              <a:buFont typeface="Arial" pitchFamily="34" charset="0"/>
              <a:buChar char="•"/>
            </a:pPr>
            <a:r>
              <a:rPr lang="fi-FI" dirty="0" smtClean="0"/>
              <a:t> </a:t>
            </a:r>
            <a:r>
              <a:rPr lang="fi-FI" dirty="0" err="1" smtClean="0"/>
              <a:t>sote-palveluiden</a:t>
            </a:r>
            <a:r>
              <a:rPr lang="fi-FI" dirty="0" smtClean="0"/>
              <a:t> kehittämisen valtakunnalliset strategiset tavoitteet</a:t>
            </a:r>
          </a:p>
          <a:p>
            <a:pPr lvl="1">
              <a:buClr>
                <a:srgbClr val="077BC0"/>
              </a:buClr>
            </a:pPr>
            <a:r>
              <a:rPr lang="fi-FI" dirty="0" smtClean="0"/>
              <a:t>yleiset linjaukset laajakantoisista investoinneista, tuotantorakenteesta ja eri tuotantotapojen hyödyntämisestä</a:t>
            </a:r>
          </a:p>
          <a:p>
            <a:pPr lvl="1">
              <a:buClr>
                <a:srgbClr val="077BC0"/>
              </a:buClr>
              <a:buFont typeface="Arial" pitchFamily="34" charset="0"/>
              <a:buChar char="•"/>
            </a:pPr>
            <a:r>
              <a:rPr lang="fi-FI" dirty="0" smtClean="0"/>
              <a:t> palveluiden yhdenvertaisen saatavuuden, valinnanvapauden toteutumisen, asukkaiden osallistumis- ja vaikutusmahdollisuuksien sekä kielellisten oikeuksien turvaamiseksi välttämättömät toimenpiteet</a:t>
            </a:r>
          </a:p>
          <a:p>
            <a:pPr>
              <a:buClr>
                <a:srgbClr val="077BC0"/>
              </a:buClr>
              <a:buFont typeface="Arial" pitchFamily="34" charset="0"/>
              <a:buChar char="•"/>
            </a:pPr>
            <a:r>
              <a:rPr lang="fi-FI" sz="2000" b="1" dirty="0" smtClean="0"/>
              <a:t>Valtion rooli rahoittajana, </a:t>
            </a:r>
            <a:r>
              <a:rPr lang="fi-FI" sz="2000" b="1" dirty="0" err="1" smtClean="0"/>
              <a:t>sote-järjestämislain</a:t>
            </a:r>
            <a:r>
              <a:rPr lang="fi-FI" sz="2000" b="1" dirty="0" smtClean="0"/>
              <a:t> ja muun lainsäädännön säännökset sekä valtioneuvoston järjestämispäätös turvaavat perusoikeuksia toteuttavien peruspalveluiden yhdenvertaisen saatavuuden</a:t>
            </a:r>
          </a:p>
        </p:txBody>
      </p:sp>
    </p:spTree>
    <p:extLst>
      <p:ext uri="{BB962C8B-B14F-4D97-AF65-F5344CB8AC3E}">
        <p14:creationId xmlns:p14="http://schemas.microsoft.com/office/powerpoint/2010/main" val="4035830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95221" y="720311"/>
            <a:ext cx="8913972" cy="4525963"/>
          </a:xfrm>
        </p:spPr>
        <p:txBody>
          <a:bodyPr>
            <a:noAutofit/>
          </a:bodyPr>
          <a:lstStyle/>
          <a:p>
            <a:r>
              <a:rPr lang="fi-FI" sz="2000" b="1" dirty="0" smtClean="0"/>
              <a:t>Julkinen palvelulupaus</a:t>
            </a:r>
            <a:r>
              <a:rPr lang="fi-FI" altLang="fi-FI" sz="2000" dirty="0" smtClean="0"/>
              <a:t> </a:t>
            </a:r>
          </a:p>
          <a:p>
            <a:pPr marL="0" indent="0">
              <a:buNone/>
            </a:pPr>
            <a:endParaRPr lang="fi-FI" altLang="fi-FI" sz="2000" dirty="0" smtClean="0"/>
          </a:p>
          <a:p>
            <a:r>
              <a:rPr lang="fi-FI" altLang="fi-FI" sz="2000" dirty="0"/>
              <a:t>k</a:t>
            </a:r>
            <a:r>
              <a:rPr lang="fi-FI" altLang="fi-FI" sz="2000" dirty="0" smtClean="0"/>
              <a:t>ertoo </a:t>
            </a:r>
            <a:r>
              <a:rPr lang="fi-FI" altLang="fi-FI" sz="2000" b="1" dirty="0" smtClean="0"/>
              <a:t>mitä</a:t>
            </a:r>
            <a:r>
              <a:rPr lang="fi-FI" altLang="fi-FI" sz="2000" b="1" dirty="0"/>
              <a:t>, miten ja millaisia palveluita</a:t>
            </a:r>
            <a:r>
              <a:rPr lang="fi-FI" altLang="fi-FI" sz="2000" dirty="0"/>
              <a:t> julkisen sektorin tulee järjestää ja mikä on </a:t>
            </a:r>
            <a:r>
              <a:rPr lang="fi-FI" altLang="fi-FI" sz="2000" dirty="0" smtClean="0"/>
              <a:t>asukkaan </a:t>
            </a:r>
            <a:r>
              <a:rPr lang="fi-FI" altLang="fi-FI" sz="2000" dirty="0"/>
              <a:t>oma </a:t>
            </a:r>
            <a:r>
              <a:rPr lang="fi-FI" altLang="fi-FI" sz="2000" dirty="0" smtClean="0"/>
              <a:t>vastuu (esim. maksut?)</a:t>
            </a:r>
            <a:endParaRPr lang="fi-FI" altLang="fi-FI" sz="2000" dirty="0"/>
          </a:p>
          <a:p>
            <a:r>
              <a:rPr lang="fi-FI" sz="2000" dirty="0" smtClean="0"/>
              <a:t>palvelulupauksen </a:t>
            </a:r>
            <a:r>
              <a:rPr lang="fi-FI" sz="2000" dirty="0"/>
              <a:t>piiriin kuuluvien </a:t>
            </a:r>
            <a:r>
              <a:rPr lang="fi-FI" sz="2000" dirty="0" smtClean="0"/>
              <a:t>palveluiden kustannuksia, kustannustehokkuutta, laatua </a:t>
            </a:r>
            <a:r>
              <a:rPr lang="fi-FI" sz="2000" dirty="0"/>
              <a:t>ja </a:t>
            </a:r>
            <a:r>
              <a:rPr lang="fi-FI" sz="2000" dirty="0" smtClean="0"/>
              <a:t>vaikuttavuutta </a:t>
            </a:r>
            <a:r>
              <a:rPr lang="fi-FI" sz="2000" b="1" dirty="0" smtClean="0"/>
              <a:t>vertaillaan </a:t>
            </a:r>
            <a:r>
              <a:rPr lang="fi-FI" sz="2000" dirty="0" smtClean="0"/>
              <a:t>(julkinen, yksityinen, järjestö)</a:t>
            </a:r>
          </a:p>
          <a:p>
            <a:r>
              <a:rPr lang="fi-FI" sz="2000" dirty="0" smtClean="0"/>
              <a:t>määrittelyssä taloudellinen näkökulma, asiantuntijan ja kansalaisten näkökulma</a:t>
            </a:r>
            <a:r>
              <a:rPr lang="fi-FI" sz="2000" dirty="0"/>
              <a:t>, juridinen näkökulma, </a:t>
            </a:r>
            <a:r>
              <a:rPr lang="fi-FI" sz="2000" dirty="0" smtClean="0"/>
              <a:t>poliittinen,  arvonäkökulma </a:t>
            </a:r>
            <a:r>
              <a:rPr lang="fi-FI" sz="2000" dirty="0" err="1" smtClean="0"/>
              <a:t>jne</a:t>
            </a:r>
            <a:endParaRPr lang="fi-FI" sz="2000" dirty="0" smtClean="0"/>
          </a:p>
          <a:p>
            <a:pPr marL="0" indent="0">
              <a:buNone/>
            </a:pPr>
            <a:endParaRPr lang="fi-FI" sz="2000" dirty="0" smtClean="0"/>
          </a:p>
          <a:p>
            <a:r>
              <a:rPr lang="fi-FI" sz="2000" dirty="0" smtClean="0"/>
              <a:t>mitä palvelulupaukseen EI sisälly?</a:t>
            </a:r>
          </a:p>
          <a:p>
            <a:r>
              <a:rPr lang="fi-FI" sz="2000" dirty="0" smtClean="0"/>
              <a:t>kenelle se annetaan? </a:t>
            </a:r>
          </a:p>
          <a:p>
            <a:r>
              <a:rPr lang="fi-FI" sz="2000" dirty="0" smtClean="0"/>
              <a:t>miten säädetään, miten ohjataan?</a:t>
            </a:r>
          </a:p>
          <a:p>
            <a:r>
              <a:rPr lang="fi-FI" sz="2000" dirty="0" smtClean="0"/>
              <a:t>mikä muuttuu?</a:t>
            </a:r>
            <a:r>
              <a:rPr lang="fi-FI" sz="2000" dirty="0"/>
              <a:t/>
            </a:r>
            <a:br>
              <a:rPr lang="fi-FI" sz="2000" dirty="0"/>
            </a:br>
            <a:r>
              <a:rPr lang="fi-FI" sz="2000" dirty="0" smtClean="0"/>
              <a:t> </a:t>
            </a:r>
            <a:endParaRPr lang="fi-FI" sz="2000" b="1" dirty="0"/>
          </a:p>
        </p:txBody>
      </p:sp>
    </p:spTree>
    <p:extLst>
      <p:ext uri="{BB962C8B-B14F-4D97-AF65-F5344CB8AC3E}">
        <p14:creationId xmlns:p14="http://schemas.microsoft.com/office/powerpoint/2010/main" val="66793445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06425" y="188640"/>
            <a:ext cx="8913972" cy="1143000"/>
          </a:xfrm>
        </p:spPr>
        <p:txBody>
          <a:bodyPr>
            <a:noAutofit/>
          </a:bodyPr>
          <a:lstStyle/>
          <a:p>
            <a:pPr lvl="0"/>
            <a:endParaRPr lang="fi-FI" sz="5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21101" y="1084972"/>
            <a:ext cx="8913972" cy="4896544"/>
          </a:xfrm>
        </p:spPr>
        <p:txBody>
          <a:bodyPr>
            <a:normAutofit fontScale="92500"/>
          </a:bodyPr>
          <a:lstStyle/>
          <a:p>
            <a:r>
              <a:rPr lang="fi-FI" sz="2400" b="1" dirty="0" smtClean="0"/>
              <a:t>Osana uudistusta säädetään valinnanvapauslainsäädäntö: </a:t>
            </a:r>
            <a:r>
              <a:rPr lang="fi-FI" sz="2400" dirty="0" smtClean="0"/>
              <a:t>käyttäjälle mahdollisuus valita itse palveluiden julkinen, yksityinen tai kolmannen sektorin tuottaja</a:t>
            </a:r>
          </a:p>
          <a:p>
            <a:pPr lvl="1"/>
            <a:r>
              <a:rPr lang="fi-FI" sz="2000" dirty="0" smtClean="0"/>
              <a:t>valinnanvapaus pääsääntö perustasolla ja soveltuvin osin erityistason palveluissa</a:t>
            </a:r>
          </a:p>
          <a:p>
            <a:r>
              <a:rPr lang="fi-FI" sz="2400" dirty="0" smtClean="0"/>
              <a:t>Selvityshenkilöt ja valmistelu käyntiin marraskuussa</a:t>
            </a:r>
          </a:p>
          <a:p>
            <a:r>
              <a:rPr lang="fi-FI" sz="2400" b="1" dirty="0" smtClean="0"/>
              <a:t>Monikanavaisen rahoituksen yksinkertaistamista koskeva ja valinnanvapautta laajentava lainsäädäntö saadaan voimaan 1.1.2019</a:t>
            </a:r>
            <a:r>
              <a:rPr lang="fi-FI" sz="2400" dirty="0" smtClean="0"/>
              <a:t>. </a:t>
            </a:r>
          </a:p>
          <a:p>
            <a:pPr lvl="1"/>
            <a:r>
              <a:rPr lang="fi-FI" sz="2000" dirty="0" smtClean="0"/>
              <a:t>vahvistetaan perustason palveluita ja turvataan nopea hoitoon pääsy</a:t>
            </a:r>
          </a:p>
          <a:p>
            <a:pPr lvl="1"/>
            <a:r>
              <a:rPr lang="fi-FI" sz="2000" dirty="0" smtClean="0"/>
              <a:t>yksilön valinnanmahdollisuuksia tuetaan palveluiden yhtenäisillä laatukriteereillä ja valintaa tukevalla julkisella tiedolla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0341508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133886" y="1985037"/>
            <a:ext cx="5130619" cy="1143000"/>
          </a:xfrm>
        </p:spPr>
        <p:txBody>
          <a:bodyPr/>
          <a:lstStyle/>
          <a:p>
            <a:r>
              <a:rPr lang="en-US" b="1" dirty="0" err="1" smtClean="0"/>
              <a:t>Kiitos</a:t>
            </a:r>
            <a:r>
              <a:rPr lang="en-US" b="1" dirty="0" smtClean="0"/>
              <a:t>!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6170544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Custom 2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27024"/>
      </a:accent1>
      <a:accent2>
        <a:srgbClr val="F99F35"/>
      </a:accent2>
      <a:accent3>
        <a:srgbClr val="0F76B1"/>
      </a:accent3>
      <a:accent4>
        <a:srgbClr val="34A0CF"/>
      </a:accent4>
      <a:accent5>
        <a:srgbClr val="616365"/>
      </a:accent5>
      <a:accent6>
        <a:srgbClr val="FDE1A5"/>
      </a:accent6>
      <a:hlink>
        <a:srgbClr val="0000FF"/>
      </a:hlink>
      <a:folHlink>
        <a:srgbClr val="800080"/>
      </a:folHlink>
    </a:clrScheme>
    <a:fontScheme name="Kunta-sot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tm_kuvalla">
  <a:themeElements>
    <a:clrScheme name="stm_kuvalla 1">
      <a:dk1>
        <a:srgbClr val="616365"/>
      </a:dk1>
      <a:lt1>
        <a:srgbClr val="FFFFFF"/>
      </a:lt1>
      <a:dk2>
        <a:srgbClr val="616365"/>
      </a:dk2>
      <a:lt2>
        <a:srgbClr val="DEDFE0"/>
      </a:lt2>
      <a:accent1>
        <a:srgbClr val="F0AB00"/>
      </a:accent1>
      <a:accent2>
        <a:srgbClr val="E98300"/>
      </a:accent2>
      <a:accent3>
        <a:srgbClr val="FFFFFF"/>
      </a:accent3>
      <a:accent4>
        <a:srgbClr val="525355"/>
      </a:accent4>
      <a:accent5>
        <a:srgbClr val="F6D2AA"/>
      </a:accent5>
      <a:accent6>
        <a:srgbClr val="D37600"/>
      </a:accent6>
      <a:hlink>
        <a:srgbClr val="FADD80"/>
      </a:hlink>
      <a:folHlink>
        <a:srgbClr val="009AA6"/>
      </a:folHlink>
    </a:clrScheme>
    <a:fontScheme name="stm_kuvall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m_kuvalla 1">
        <a:dk1>
          <a:srgbClr val="616365"/>
        </a:dk1>
        <a:lt1>
          <a:srgbClr val="FFFFFF"/>
        </a:lt1>
        <a:dk2>
          <a:srgbClr val="616365"/>
        </a:dk2>
        <a:lt2>
          <a:srgbClr val="DEDFE0"/>
        </a:lt2>
        <a:accent1>
          <a:srgbClr val="F0AB00"/>
        </a:accent1>
        <a:accent2>
          <a:srgbClr val="E98300"/>
        </a:accent2>
        <a:accent3>
          <a:srgbClr val="FFFFFF"/>
        </a:accent3>
        <a:accent4>
          <a:srgbClr val="525355"/>
        </a:accent4>
        <a:accent5>
          <a:srgbClr val="F6D2AA"/>
        </a:accent5>
        <a:accent6>
          <a:srgbClr val="D37600"/>
        </a:accent6>
        <a:hlink>
          <a:srgbClr val="FADD80"/>
        </a:hlink>
        <a:folHlink>
          <a:srgbClr val="009AA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3737</TotalTime>
  <Words>495</Words>
  <Application>Microsoft Office PowerPoint</Application>
  <PresentationFormat>Mukautettu</PresentationFormat>
  <Paragraphs>81</Paragraphs>
  <Slides>8</Slides>
  <Notes>2</Notes>
  <HiddenSlides>0</HiddenSlides>
  <MMClips>0</MMClips>
  <ScaleCrop>false</ScaleCrop>
  <HeadingPairs>
    <vt:vector size="4" baseType="variant">
      <vt:variant>
        <vt:lpstr>Teema</vt:lpstr>
      </vt:variant>
      <vt:variant>
        <vt:i4>2</vt:i4>
      </vt:variant>
      <vt:variant>
        <vt:lpstr>Dian otsikot</vt:lpstr>
      </vt:variant>
      <vt:variant>
        <vt:i4>8</vt:i4>
      </vt:variant>
    </vt:vector>
  </HeadingPairs>
  <TitlesOfParts>
    <vt:vector size="10" baseType="lpstr">
      <vt:lpstr>Default Theme</vt:lpstr>
      <vt:lpstr>stm_kuvalla</vt:lpstr>
      <vt:lpstr> Sote-ratkaisu ja terveydenhuollon palveluvalikoima </vt:lpstr>
      <vt:lpstr>PowerPoint-esitys</vt:lpstr>
      <vt:lpstr>Uusi hallintorakenne ja sote:</vt:lpstr>
      <vt:lpstr>Uusi sote-rakenne ja itsehallintoalueet</vt:lpstr>
      <vt:lpstr>PowerPoint-esitys</vt:lpstr>
      <vt:lpstr>PowerPoint-esitys</vt:lpstr>
      <vt:lpstr>PowerPoint-esitys</vt:lpstr>
      <vt:lpstr>Kiitos!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Toimivat palvelut, vahvat yhteisöt</dc:title>
  <dc:creator>Recommended</dc:creator>
  <cp:lastModifiedBy>stmkrat</cp:lastModifiedBy>
  <cp:revision>68</cp:revision>
  <cp:lastPrinted>2015-09-10T09:46:50Z</cp:lastPrinted>
  <dcterms:created xsi:type="dcterms:W3CDTF">2014-11-06T13:52:13Z</dcterms:created>
  <dcterms:modified xsi:type="dcterms:W3CDTF">2015-11-18T08:43:56Z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2020156073</vt:i4>
  </property>
  <property fmtid="{D5CDD505-2E9C-101B-9397-08002B2CF9AE}" pid="3" name="_NewReviewCycle">
    <vt:lpwstr/>
  </property>
  <property fmtid="{D5CDD505-2E9C-101B-9397-08002B2CF9AE}" pid="4" name="_EmailSubject">
    <vt:lpwstr>Avauspuheenvuoro</vt:lpwstr>
  </property>
  <property fmtid="{D5CDD505-2E9C-101B-9397-08002B2CF9AE}" pid="5" name="_AuthorEmail">
    <vt:lpwstr>liisa-maria.voipio-pulkki@stm.fi</vt:lpwstr>
  </property>
  <property fmtid="{D5CDD505-2E9C-101B-9397-08002B2CF9AE}" pid="6" name="_AuthorEmailDisplayName">
    <vt:lpwstr>Voipio-Pulkki Liisa-Maria (STM)</vt:lpwstr>
  </property>
  <property fmtid="{D5CDD505-2E9C-101B-9397-08002B2CF9AE}" pid="7" name="_PreviousAdHocReviewCycleID">
    <vt:i4>1603541582</vt:i4>
  </property>
</Properties>
</file>