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4" r:id="rId5"/>
    <p:sldMasterId id="2147483676" r:id="rId6"/>
    <p:sldMasterId id="2147483688" r:id="rId7"/>
    <p:sldMasterId id="2147483692" r:id="rId8"/>
  </p:sldMasterIdLst>
  <p:notesMasterIdLst>
    <p:notesMasterId r:id="rId21"/>
  </p:notesMasterIdLst>
  <p:sldIdLst>
    <p:sldId id="256" r:id="rId9"/>
    <p:sldId id="274" r:id="rId10"/>
    <p:sldId id="290" r:id="rId11"/>
    <p:sldId id="289" r:id="rId12"/>
    <p:sldId id="291" r:id="rId13"/>
    <p:sldId id="262" r:id="rId14"/>
    <p:sldId id="265" r:id="rId15"/>
    <p:sldId id="267" r:id="rId16"/>
    <p:sldId id="266" r:id="rId17"/>
    <p:sldId id="292" r:id="rId18"/>
    <p:sldId id="293" r:id="rId19"/>
    <p:sldId id="294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39705-E692-41C7-9AE6-CBD7D8F648C5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B21E5-6D2E-498A-A8D9-91840C55B1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4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B325-781A-45A4-9042-1BCD892E7E68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50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0ED-7B38-4EDB-AC02-648AADCFA4AA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72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23EA-9BE2-4368-8714-1DC4590D30EE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84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 dirty="0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 dirty="0"/>
          </a:p>
        </p:txBody>
      </p:sp>
      <p:grpSp>
        <p:nvGrpSpPr>
          <p:cNvPr id="2" name="Ryhmä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uolivapaa piirto 7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5CA9CA-DD9C-4E4A-B1CD-8E8F7CAEE2D4}" type="datetime1">
              <a:rPr lang="fi-FI" smtClean="0"/>
              <a:t>18.11.2015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0E4977-9930-4604-8B32-30F72A5A4ED4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00" y="907200"/>
            <a:ext cx="8136000" cy="1209600"/>
          </a:xfrm>
        </p:spPr>
        <p:txBody>
          <a:bodyPr anchor="b" anchorCtr="0">
            <a:noAutofit/>
          </a:bodyPr>
          <a:lstStyle>
            <a:lvl1pPr algn="l">
              <a:defRPr sz="3000">
                <a:solidFill>
                  <a:srgbClr val="8C8E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00" y="2638800"/>
            <a:ext cx="8136000" cy="3526504"/>
          </a:xfrm>
        </p:spPr>
        <p:txBody>
          <a:bodyPr/>
          <a:lstStyle>
            <a:lvl1pPr>
              <a:defRPr sz="2000">
                <a:solidFill>
                  <a:srgbClr val="8C8E91"/>
                </a:solidFill>
                <a:latin typeface="Arial" pitchFamily="34" charset="0"/>
                <a:cs typeface="Arial" pitchFamily="34" charset="0"/>
              </a:defRPr>
            </a:lvl1pPr>
            <a:lvl2pPr marL="622300" indent="-285750">
              <a:buFont typeface="Arial" pitchFamily="34" charset="0"/>
              <a:buChar char="•"/>
              <a:defRPr sz="2000">
                <a:solidFill>
                  <a:srgbClr val="8C8E91"/>
                </a:solidFill>
                <a:latin typeface="Arial" pitchFamily="34" charset="0"/>
                <a:cs typeface="Arial" pitchFamily="34" charset="0"/>
              </a:defRPr>
            </a:lvl2pPr>
            <a:lvl3pPr marL="981075" indent="-228600">
              <a:defRPr sz="2000">
                <a:solidFill>
                  <a:srgbClr val="8C8E91"/>
                </a:solidFill>
                <a:latin typeface="Arial" pitchFamily="34" charset="0"/>
                <a:cs typeface="Arial" pitchFamily="34" charset="0"/>
              </a:defRPr>
            </a:lvl3pPr>
            <a:lvl4pPr marL="1349375" indent="-228600">
              <a:buFont typeface="Arial" pitchFamily="34" charset="0"/>
              <a:buChar char="•"/>
              <a:tabLst/>
              <a:defRPr>
                <a:solidFill>
                  <a:srgbClr val="8C8E91"/>
                </a:solidFill>
                <a:latin typeface="Arial" pitchFamily="34" charset="0"/>
                <a:cs typeface="Arial" pitchFamily="34" charset="0"/>
              </a:defRPr>
            </a:lvl4pPr>
            <a:lvl5pPr marL="1704975" indent="-228600">
              <a:buFont typeface="Arial" pitchFamily="34" charset="0"/>
              <a:buChar char="•"/>
              <a:defRPr>
                <a:solidFill>
                  <a:srgbClr val="8C8E9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C8E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200825C-E33B-425D-BA30-B2907780BAFE}" type="datetimeFigureOut">
              <a:rPr lang="fi-FI" smtClean="0"/>
              <a:pPr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C8E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C8E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B1964B-A9DD-4561-925D-D23F777B01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80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B9A5-102C-4A55-B41C-0D6A409FA8F8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50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19256" cy="79208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281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546-3ED0-4B1D-9830-4CE4C7513859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93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A105-E011-40C9-8F95-099BAA57672C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18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0CDF-119A-49DE-B076-D96CE77AA4E4}" type="datetime1">
              <a:rPr lang="fi-FI" smtClean="0"/>
              <a:t>18.11.2015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16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402-9348-40B0-A676-4785E732DC4F}" type="datetime1">
              <a:rPr lang="fi-FI" smtClean="0"/>
              <a:t>18.11.2015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308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349D-D93D-45B2-8182-3259788FEED9}" type="datetime1">
              <a:rPr lang="fi-FI" smtClean="0"/>
              <a:t>18.11.2015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94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19256" cy="792088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281339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02-3F56-47AE-9E67-7937CE684FEC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93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C06F-B5FC-4F7C-930C-A3EBDC84DC84}" type="datetime1">
              <a:rPr lang="fi-FI" smtClean="0"/>
              <a:t>18.11.2015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398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452B-AE9A-49C7-B10D-95754769D795}" type="datetime1">
              <a:rPr lang="fi-FI" smtClean="0"/>
              <a:t>18.11.2015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059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371-58F5-4DC3-BF21-311D8B736994}" type="datetime1">
              <a:rPr lang="fi-FI" smtClean="0"/>
              <a:t>18.11.2015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338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22D7-2670-4E09-9943-36410070B044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720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8253-4F51-46C2-9AD6-D009CBF62753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840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 dirty="0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 dirty="0"/>
          </a:p>
        </p:txBody>
      </p:sp>
      <p:grpSp>
        <p:nvGrpSpPr>
          <p:cNvPr id="2" name="Ryhmä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Puolivapaa piirto 7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2677B4-613E-448E-8943-E8927CE5B710}" type="datetime1">
              <a:rPr lang="fi-FI" smtClean="0"/>
              <a:pPr/>
              <a:t>18.11.2015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i-FI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0E4977-9930-4604-8B32-30F72A5A4ED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2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3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 dirty="0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 dirty="0"/>
          </a:p>
        </p:txBody>
      </p:sp>
      <p:grpSp>
        <p:nvGrpSpPr>
          <p:cNvPr id="2" name="Ryhmä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Puolivapaa piirto 7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2677B4-613E-448E-8943-E8927CE5B710}" type="datetime1">
              <a:rPr lang="fi-FI" smtClean="0"/>
              <a:pPr/>
              <a:t>18.11.2015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i-FI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0E4977-9930-4604-8B32-30F72A5A4ED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85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495-B17A-498C-97E4-7BE5523B3D16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18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5F3D-2155-41EF-AAE5-5B5F6D7D12C0}" type="datetime1">
              <a:rPr lang="fi-FI" smtClean="0"/>
              <a:t>18.11.2015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16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CBD-9CC0-4749-86DB-9A4D2ABD0F58}" type="datetime1">
              <a:rPr lang="fi-FI" smtClean="0"/>
              <a:t>18.11.2015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30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CDF7-4FAA-4EA0-9771-AA68A17067F1}" type="datetime1">
              <a:rPr lang="fi-FI" smtClean="0"/>
              <a:t>18.11.2015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94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E23-EFDA-4E24-B591-7967FBF297E6}" type="datetime1">
              <a:rPr lang="fi-FI" smtClean="0"/>
              <a:t>18.11.2015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3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0F7-76E3-4E33-A0A7-5C383DDABC46}" type="datetime1">
              <a:rPr lang="fi-FI" smtClean="0"/>
              <a:t>18.11.2015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05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42B-3647-4CEA-B225-A530BA347B6C}" type="datetime1">
              <a:rPr lang="fi-FI" smtClean="0"/>
              <a:t>18.11.2015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33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943858"/>
            <a:ext cx="8147248" cy="82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1925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4015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545F-FF08-4AA9-9959-D2613BFF8036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98782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381328"/>
            <a:ext cx="586408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8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uora yhdysviiv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60885" y="105273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19256" cy="380242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dirty="0" smtClean="0"/>
              <a:t>Muokkaa tekstin perustyylejä napsauttamalla</a:t>
            </a:r>
          </a:p>
          <a:p>
            <a:pPr lvl="1" eaLnBrk="1" latinLnBrk="0" hangingPunct="1"/>
            <a:r>
              <a:rPr kumimoji="0" lang="fi-FI" dirty="0" smtClean="0"/>
              <a:t>toinen taso</a:t>
            </a:r>
          </a:p>
          <a:p>
            <a:pPr lvl="2" eaLnBrk="1" latinLnBrk="0" hangingPunct="1"/>
            <a:r>
              <a:rPr kumimoji="0" lang="fi-FI" dirty="0" smtClean="0"/>
              <a:t>kolmas taso</a:t>
            </a:r>
          </a:p>
          <a:p>
            <a:pPr lvl="3" eaLnBrk="1" latinLnBrk="0" hangingPunct="1"/>
            <a:r>
              <a:rPr kumimoji="0" lang="fi-FI" dirty="0" smtClean="0"/>
              <a:t>neljäs taso</a:t>
            </a:r>
          </a:p>
          <a:p>
            <a:pPr lvl="4" eaLnBrk="1" latinLnBrk="0" hangingPunct="1"/>
            <a:r>
              <a:rPr kumimoji="0" lang="fi-FI" dirty="0" smtClean="0"/>
              <a:t>viides taso</a:t>
            </a:r>
            <a:endParaRPr kumimoji="0" lang="en-US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32E902-D7F1-412F-B8D9-8A44E5833434}" type="datetime1">
              <a:rPr lang="fi-FI" smtClean="0"/>
              <a:t>18.11.2015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0E4977-9930-4604-8B32-30F72A5A4ED4}" type="slidenum">
              <a:rPr lang="fi-FI" smtClean="0"/>
              <a:t>‹#›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6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943858"/>
            <a:ext cx="8147248" cy="82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1925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4015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6AF5-815A-4E10-B038-4F3C8B7C9BE2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98782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381328"/>
            <a:ext cx="586408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0AF4-FD8F-4EB7-B53E-F8E941A4B72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8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uora yhdysviiv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60885" y="105273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19256" cy="380242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dirty="0" smtClean="0"/>
              <a:t>Muokkaa tekstin perustyylejä napsauttamalla</a:t>
            </a:r>
          </a:p>
          <a:p>
            <a:pPr lvl="1" eaLnBrk="1" latinLnBrk="0" hangingPunct="1"/>
            <a:r>
              <a:rPr kumimoji="0" lang="fi-FI" dirty="0" smtClean="0"/>
              <a:t>toinen taso</a:t>
            </a:r>
          </a:p>
          <a:p>
            <a:pPr lvl="2" eaLnBrk="1" latinLnBrk="0" hangingPunct="1"/>
            <a:r>
              <a:rPr kumimoji="0" lang="fi-FI" dirty="0" smtClean="0"/>
              <a:t>kolmas taso</a:t>
            </a:r>
          </a:p>
          <a:p>
            <a:pPr lvl="3" eaLnBrk="1" latinLnBrk="0" hangingPunct="1"/>
            <a:r>
              <a:rPr kumimoji="0" lang="fi-FI" dirty="0" smtClean="0"/>
              <a:t>neljäs taso</a:t>
            </a:r>
          </a:p>
          <a:p>
            <a:pPr lvl="4" eaLnBrk="1" latinLnBrk="0" hangingPunct="1"/>
            <a:r>
              <a:rPr kumimoji="0" lang="fi-FI" dirty="0" smtClean="0"/>
              <a:t>viides taso</a:t>
            </a:r>
            <a:endParaRPr kumimoji="0" lang="en-US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655E96-BE41-4746-A658-0FBDF469FA7A}" type="datetime1">
              <a:rPr lang="fi-FI" smtClean="0">
                <a:solidFill>
                  <a:prstClr val="black"/>
                </a:solidFill>
              </a:rPr>
              <a:pPr/>
              <a:t>18.11.2015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0E4977-9930-4604-8B32-30F72A5A4ED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30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uora yhdysviiv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60885" y="105273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19256" cy="380242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dirty="0" smtClean="0"/>
              <a:t>Muokkaa tekstin perustyylejä napsauttamalla</a:t>
            </a:r>
          </a:p>
          <a:p>
            <a:pPr lvl="1" eaLnBrk="1" latinLnBrk="0" hangingPunct="1"/>
            <a:r>
              <a:rPr kumimoji="0" lang="fi-FI" dirty="0" smtClean="0"/>
              <a:t>toinen taso</a:t>
            </a:r>
          </a:p>
          <a:p>
            <a:pPr lvl="2" eaLnBrk="1" latinLnBrk="0" hangingPunct="1"/>
            <a:r>
              <a:rPr kumimoji="0" lang="fi-FI" dirty="0" smtClean="0"/>
              <a:t>kolmas taso</a:t>
            </a:r>
          </a:p>
          <a:p>
            <a:pPr lvl="3" eaLnBrk="1" latinLnBrk="0" hangingPunct="1"/>
            <a:r>
              <a:rPr kumimoji="0" lang="fi-FI" dirty="0" smtClean="0"/>
              <a:t>neljäs taso</a:t>
            </a:r>
          </a:p>
          <a:p>
            <a:pPr lvl="4" eaLnBrk="1" latinLnBrk="0" hangingPunct="1"/>
            <a:r>
              <a:rPr kumimoji="0" lang="fi-FI" dirty="0" smtClean="0"/>
              <a:t>viides taso</a:t>
            </a:r>
            <a:endParaRPr kumimoji="0" lang="en-US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655E96-BE41-4746-A658-0FBDF469FA7A}" type="datetime1">
              <a:rPr lang="fi-FI" smtClean="0">
                <a:solidFill>
                  <a:prstClr val="black"/>
                </a:solidFill>
              </a:rPr>
              <a:pPr/>
              <a:t>18.11.2015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0E4977-9930-4604-8B32-30F72A5A4ED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" y="883"/>
            <a:ext cx="330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52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alveluvalikoima.fi/etusivu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1412776"/>
            <a:ext cx="8964488" cy="1829761"/>
          </a:xfrm>
        </p:spPr>
        <p:txBody>
          <a:bodyPr>
            <a:noAutofit/>
          </a:bodyPr>
          <a:lstStyle/>
          <a:p>
            <a:pPr algn="ctr"/>
            <a:r>
              <a:rPr lang="fi-FI" sz="4400" dirty="0">
                <a:solidFill>
                  <a:srgbClr val="0000FF"/>
                </a:solidFill>
                <a:effectLst/>
              </a:rPr>
              <a:t>P</a:t>
            </a:r>
            <a:r>
              <a:rPr lang="fi-FI" sz="4400" dirty="0" smtClean="0">
                <a:solidFill>
                  <a:srgbClr val="0000FF"/>
                </a:solidFill>
                <a:effectLst/>
              </a:rPr>
              <a:t>alveluvalikoiman määrittely</a:t>
            </a:r>
            <a:br>
              <a:rPr lang="fi-FI" sz="4400" dirty="0" smtClean="0">
                <a:solidFill>
                  <a:srgbClr val="0000FF"/>
                </a:solidFill>
                <a:effectLst/>
              </a:rPr>
            </a:br>
            <a:r>
              <a:rPr lang="fi-FI" sz="4400" dirty="0" smtClean="0">
                <a:solidFill>
                  <a:srgbClr val="0000FF"/>
                </a:solidFill>
                <a:effectLst/>
              </a:rPr>
              <a:t>Johdanto</a:t>
            </a:r>
            <a:r>
              <a:rPr lang="fi-FI" sz="4400" dirty="0">
                <a:solidFill>
                  <a:srgbClr val="0000FF"/>
                </a:solidFill>
                <a:effectLst/>
              </a:rPr>
              <a:t/>
            </a:r>
            <a:br>
              <a:rPr lang="fi-FI" sz="4400" dirty="0">
                <a:solidFill>
                  <a:srgbClr val="0000FF"/>
                </a:solidFill>
                <a:effectLst/>
              </a:rPr>
            </a:br>
            <a:endParaRPr lang="fi-FI" sz="4400" dirty="0">
              <a:solidFill>
                <a:srgbClr val="0000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48072" y="450912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fi-FI" sz="2800" b="1" dirty="0" smtClean="0">
                <a:solidFill>
                  <a:srgbClr val="0000FF"/>
                </a:solidFill>
              </a:rPr>
              <a:t>Jaana Leipälä, dosentti, pääsihteeri</a:t>
            </a:r>
            <a:endParaRPr lang="fi-FI" sz="2800" b="1" dirty="0">
              <a:solidFill>
                <a:srgbClr val="0000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E1B-23CF-4BC7-9B3E-F4C6FE807349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4977-9930-4604-8B32-30F72A5A4ED4}" type="slidenum">
              <a:rPr lang="fi-FI" smtClean="0"/>
              <a:t>1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2051720" y="3429000"/>
            <a:ext cx="6184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latin typeface="Calibri" panose="020F0502020204030204" pitchFamily="34" charset="0"/>
              </a:rPr>
              <a:t>T</a:t>
            </a:r>
            <a:r>
              <a:rPr lang="fi-FI" sz="2000" b="1" dirty="0" smtClean="0">
                <a:latin typeface="Calibri" panose="020F0502020204030204" pitchFamily="34" charset="0"/>
              </a:rPr>
              <a:t>erveydenhuollon palveluvalikoimaneuvoston seminaari</a:t>
            </a:r>
          </a:p>
          <a:p>
            <a:r>
              <a:rPr lang="fi-FI" sz="2000" b="1" dirty="0" smtClean="0">
                <a:latin typeface="Calibri" panose="020F0502020204030204" pitchFamily="34" charset="0"/>
              </a:rPr>
              <a:t>12.11.2015</a:t>
            </a:r>
            <a:endParaRPr lang="fi-FI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ctrTitle"/>
          </p:nvPr>
        </p:nvSpPr>
        <p:spPr>
          <a:xfrm>
            <a:off x="721804" y="2492896"/>
            <a:ext cx="7772400" cy="1470025"/>
          </a:xfrm>
        </p:spPr>
        <p:txBody>
          <a:bodyPr/>
          <a:lstStyle/>
          <a:p>
            <a:r>
              <a:rPr lang="fi-FI" dirty="0" smtClean="0"/>
              <a:t>www.palveluvalikoima.fi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E1B-23CF-4BC7-9B3E-F4C6FE807349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4977-9930-4604-8B32-30F72A5A4ED4}" type="slidenum">
              <a:rPr lang="fi-FI" smtClean="0"/>
              <a:t>10</a:t>
            </a:fld>
            <a:endParaRPr lang="fi-FI"/>
          </a:p>
        </p:txBody>
      </p:sp>
      <p:sp>
        <p:nvSpPr>
          <p:cNvPr id="12" name="Lovettu nuoli oikealle 11">
            <a:hlinkClick r:id="rId2"/>
          </p:cNvPr>
          <p:cNvSpPr/>
          <p:nvPr/>
        </p:nvSpPr>
        <p:spPr>
          <a:xfrm>
            <a:off x="3347864" y="3732327"/>
            <a:ext cx="2242056" cy="108012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41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02-3F56-47AE-9E67-7937CE684FEC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11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9" b="5505"/>
          <a:stretch/>
        </p:blipFill>
        <p:spPr bwMode="auto">
          <a:xfrm>
            <a:off x="-252536" y="908720"/>
            <a:ext cx="10801200" cy="575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02-3F56-47AE-9E67-7937CE684FEC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12</a:t>
            </a:fld>
            <a:endParaRPr lang="fi-FI"/>
          </a:p>
        </p:txBody>
      </p:sp>
      <p:pic>
        <p:nvPicPr>
          <p:cNvPr id="2050" name="Picture 2" descr="http://ruoka.ts.fi/wp-content/uploads/sites/4/assets/Vilja-kaupassa-600x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715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3707904" y="764704"/>
            <a:ext cx="3431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600" b="1" dirty="0" smtClean="0">
                <a:solidFill>
                  <a:srgbClr val="6600CC"/>
                </a:solidFill>
              </a:rPr>
              <a:t>Kiitos!</a:t>
            </a:r>
            <a:endParaRPr lang="fi-FI" sz="96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000" b="1" dirty="0" smtClean="0">
                <a:solidFill>
                  <a:srgbClr val="0000FF"/>
                </a:solidFill>
              </a:rPr>
              <a:t>Sidonnaisuudet</a:t>
            </a:r>
            <a:endParaRPr lang="fi-FI" sz="4000" b="1" dirty="0">
              <a:solidFill>
                <a:srgbClr val="0000F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18" cy="4392612"/>
          </a:xfrm>
        </p:spPr>
        <p:txBody>
          <a:bodyPr>
            <a:normAutofit lnSpcReduction="10000"/>
          </a:bodyPr>
          <a:lstStyle/>
          <a:p>
            <a:r>
              <a:rPr lang="fi-FI" b="1" dirty="0" smtClean="0">
                <a:solidFill>
                  <a:srgbClr val="080808"/>
                </a:solidFill>
              </a:rPr>
              <a:t>päätoimi: Terveydenhuollon palveluvalikoimaneuvoston pääsihteeri, STM </a:t>
            </a:r>
            <a:r>
              <a:rPr lang="fi-FI" sz="2000" b="1" dirty="0" smtClean="0">
                <a:solidFill>
                  <a:srgbClr val="080808"/>
                </a:solidFill>
              </a:rPr>
              <a:t>(1.2.2014 alkaen)</a:t>
            </a:r>
          </a:p>
          <a:p>
            <a:r>
              <a:rPr lang="fi-FI" b="1" dirty="0" smtClean="0">
                <a:solidFill>
                  <a:srgbClr val="080808"/>
                </a:solidFill>
              </a:rPr>
              <a:t>aiempi päätoimi: ylilääkäri, THL </a:t>
            </a:r>
            <a:r>
              <a:rPr lang="fi-FI" sz="2000" b="1" dirty="0" smtClean="0">
                <a:solidFill>
                  <a:srgbClr val="080808"/>
                </a:solidFill>
              </a:rPr>
              <a:t>(31.1.2014 asti)</a:t>
            </a:r>
          </a:p>
          <a:p>
            <a:r>
              <a:rPr lang="fi-FI" b="1" dirty="0" smtClean="0">
                <a:solidFill>
                  <a:srgbClr val="080808"/>
                </a:solidFill>
              </a:rPr>
              <a:t>aikaisemmat sivutoimet: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b="1" dirty="0" err="1" smtClean="0">
                <a:solidFill>
                  <a:srgbClr val="080808"/>
                </a:solidFill>
              </a:rPr>
              <a:t>Valviran</a:t>
            </a:r>
            <a:r>
              <a:rPr lang="fi-FI" b="1" dirty="0" smtClean="0">
                <a:solidFill>
                  <a:srgbClr val="080808"/>
                </a:solidFill>
              </a:rPr>
              <a:t> pysyvä asiantuntija 31.12.2013 asti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b="1" dirty="0" smtClean="0">
                <a:solidFill>
                  <a:srgbClr val="080808"/>
                </a:solidFill>
              </a:rPr>
              <a:t>Lääkärilehden lääkäritoimituksen jäsen 31.1.2014 asti</a:t>
            </a:r>
          </a:p>
          <a:p>
            <a:r>
              <a:rPr lang="fi-FI" b="1" dirty="0" err="1" smtClean="0">
                <a:solidFill>
                  <a:srgbClr val="080808"/>
                </a:solidFill>
              </a:rPr>
              <a:t>neonatologian</a:t>
            </a:r>
            <a:r>
              <a:rPr lang="fi-FI" b="1" dirty="0" smtClean="0">
                <a:solidFill>
                  <a:srgbClr val="080808"/>
                </a:solidFill>
              </a:rPr>
              <a:t> </a:t>
            </a:r>
            <a:r>
              <a:rPr lang="fi-FI" b="1" dirty="0">
                <a:solidFill>
                  <a:srgbClr val="080808"/>
                </a:solidFill>
              </a:rPr>
              <a:t>dosentuuri Helsingin ja Itä-Suomen </a:t>
            </a:r>
            <a:r>
              <a:rPr lang="fi-FI" b="1" dirty="0" smtClean="0">
                <a:solidFill>
                  <a:srgbClr val="080808"/>
                </a:solidFill>
              </a:rPr>
              <a:t>yliopistossa</a:t>
            </a:r>
            <a:endParaRPr lang="fi-FI" b="1" dirty="0">
              <a:solidFill>
                <a:srgbClr val="080808"/>
              </a:solidFill>
            </a:endParaRPr>
          </a:p>
          <a:p>
            <a:pPr marL="534988" lvl="2" indent="0">
              <a:buNone/>
            </a:pPr>
            <a:endParaRPr lang="fi-FI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6E23-EFDA-4E24-B591-7967FBF297E6}" type="datetime1">
              <a:rPr lang="fi-FI" smtClean="0"/>
              <a:t>18.11.2015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AF4-FD8F-4EB7-B53E-F8E941A4B72B}" type="slidenum">
              <a:rPr lang="fi-FI" smtClean="0"/>
              <a:t>3</a:t>
            </a:fld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467544" y="908720"/>
            <a:ext cx="8335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b="1" dirty="0">
                <a:solidFill>
                  <a:srgbClr val="0000FF"/>
                </a:solidFill>
              </a:rPr>
              <a:t>P</a:t>
            </a:r>
            <a:r>
              <a:rPr lang="fi-FI" sz="3200" b="1" dirty="0" smtClean="0">
                <a:solidFill>
                  <a:srgbClr val="0000FF"/>
                </a:solidFill>
              </a:rPr>
              <a:t>riorisointiseminaareista ja terveysfoorumeista </a:t>
            </a:r>
          </a:p>
          <a:p>
            <a:pPr algn="ctr"/>
            <a:r>
              <a:rPr lang="fi-FI" sz="3200" b="1" dirty="0" smtClean="0">
                <a:solidFill>
                  <a:srgbClr val="0000FF"/>
                </a:solidFill>
              </a:rPr>
              <a:t>palveluvalikoiman määrittelyyn</a:t>
            </a:r>
            <a:endParaRPr lang="fi-FI" sz="3200" b="1" dirty="0">
              <a:solidFill>
                <a:srgbClr val="0000FF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1956087" y="2321792"/>
            <a:ext cx="5946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1990-luku: keskusteluja ja seminaareja</a:t>
            </a:r>
            <a:endParaRPr lang="fi-FI" sz="28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1035128" y="3677167"/>
            <a:ext cx="769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2010-luku: terveysfoorumit ja </a:t>
            </a:r>
            <a:r>
              <a:rPr lang="fi-FI" sz="2800" b="1" dirty="0" err="1" smtClean="0"/>
              <a:t>EUn</a:t>
            </a:r>
            <a:r>
              <a:rPr lang="fi-FI" sz="2800" b="1" dirty="0" smtClean="0"/>
              <a:t> potilasdirektiivi</a:t>
            </a:r>
            <a:endParaRPr lang="fi-FI" sz="2800" b="1" dirty="0"/>
          </a:p>
        </p:txBody>
      </p:sp>
      <p:sp>
        <p:nvSpPr>
          <p:cNvPr id="8" name="Alanuoli 7"/>
          <p:cNvSpPr/>
          <p:nvPr/>
        </p:nvSpPr>
        <p:spPr>
          <a:xfrm>
            <a:off x="4410049" y="3005915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Alanuoli 8"/>
          <p:cNvSpPr/>
          <p:nvPr/>
        </p:nvSpPr>
        <p:spPr>
          <a:xfrm>
            <a:off x="4435106" y="4400152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837393" y="4945309"/>
            <a:ext cx="74377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 smtClean="0"/>
              <a:t>2014: potilasdirektiivin toimeenpano, kansalliset</a:t>
            </a:r>
          </a:p>
          <a:p>
            <a:pPr algn="ctr"/>
            <a:r>
              <a:rPr lang="fi-FI" sz="2800" b="1" dirty="0" smtClean="0"/>
              <a:t>säädökset voimaan ja ensimmäinen PALKO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30439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8613"/>
            <a:ext cx="1656603" cy="2064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14" y="4035899"/>
            <a:ext cx="1426641" cy="2083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01" y="4030752"/>
            <a:ext cx="1422933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369060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 </a:t>
            </a:r>
            <a:r>
              <a:rPr lang="en-US" dirty="0" smtClean="0"/>
              <a:t> </a:t>
            </a:r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89579"/>
            <a:ext cx="1444352" cy="206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661245" y="1484784"/>
            <a:ext cx="7117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rgbClr val="6600CC"/>
                </a:solidFill>
              </a:rPr>
              <a:t>Keskusteluja ja seminaareja terveydenhuollon </a:t>
            </a:r>
          </a:p>
          <a:p>
            <a:pPr algn="ctr"/>
            <a:r>
              <a:rPr lang="fi-FI" sz="2400" b="1" dirty="0" smtClean="0">
                <a:solidFill>
                  <a:srgbClr val="6600CC"/>
                </a:solidFill>
              </a:rPr>
              <a:t>priorisoinnista1990-luvulla</a:t>
            </a:r>
            <a:endParaRPr lang="fi-FI" sz="2400" b="1" dirty="0">
              <a:solidFill>
                <a:srgbClr val="6600CC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768660" y="2420888"/>
            <a:ext cx="7839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b="1" dirty="0"/>
              <a:t>Stakesin asettama terveydenhuollon priorisointiryhmä 1993-1994 ja seminaari Hanasaaressa 1993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b="1" dirty="0"/>
              <a:t>Duodecimin koolle kutsuma priorisointineuvottelukunta 1997-1999 ja seminaari Hanasaaressa 1999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665033" y="332656"/>
            <a:ext cx="936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00FF"/>
                </a:solidFill>
              </a:rPr>
              <a:t>Laurilta lainattua taustaa 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528547" y="777472"/>
            <a:ext cx="516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/>
              <a:t>(Lauri Vuorenkosken esitys v. 2014 </a:t>
            </a:r>
            <a:r>
              <a:rPr lang="fi-FI" sz="1400" b="1" dirty="0" err="1" smtClean="0"/>
              <a:t>PALKO-seminaarissa</a:t>
            </a:r>
            <a:r>
              <a:rPr lang="fi-FI" sz="1400" b="1" dirty="0" smtClean="0"/>
              <a:t>)</a:t>
            </a:r>
            <a:endParaRPr lang="fi-FI" sz="1400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90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54CA-DF5D-498D-871C-F3C86A0A101F}" type="datetime1">
              <a:rPr lang="fi-FI" smtClean="0"/>
              <a:t>18.11.2015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964B-A9DD-4561-925D-D23F777B011A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64247"/>
            <a:ext cx="388659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4" y="1052736"/>
            <a:ext cx="2376264" cy="312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28" y="3429000"/>
            <a:ext cx="2258674" cy="320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539552" y="233250"/>
            <a:ext cx="8024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rgbClr val="6600CC"/>
                </a:solidFill>
              </a:rPr>
              <a:t>Valmistautuminen potilasdirektiivin toimeenpanoon </a:t>
            </a:r>
          </a:p>
          <a:p>
            <a:pPr algn="ctr"/>
            <a:r>
              <a:rPr lang="fi-FI" sz="2400" b="1" dirty="0" smtClean="0">
                <a:solidFill>
                  <a:srgbClr val="6600CC"/>
                </a:solidFill>
              </a:rPr>
              <a:t>2010-luvulla</a:t>
            </a:r>
            <a:endParaRPr lang="fi-FI" sz="24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fi-FI" altLang="fi-FI" sz="4000" b="1" dirty="0" smtClean="0">
                <a:solidFill>
                  <a:srgbClr val="0000FF"/>
                </a:solidFill>
                <a:ea typeface="ＭＳ Ｐゴシック" pitchFamily="34" charset="-128"/>
              </a:rPr>
              <a:t>Potilasdirektiivin panemiseksi </a:t>
            </a:r>
            <a:r>
              <a:rPr lang="fi-FI" altLang="fi-FI" sz="4000" b="1" dirty="0">
                <a:solidFill>
                  <a:srgbClr val="0000FF"/>
                </a:solidFill>
                <a:ea typeface="ＭＳ Ｐゴシック" pitchFamily="34" charset="-128"/>
              </a:rPr>
              <a:t>toimeen on määriteltävä Suomen terveydenhuollon palveluvalikoima</a:t>
            </a:r>
            <a:r>
              <a:rPr lang="fi-FI" altLang="fi-FI" b="1" dirty="0" smtClean="0">
                <a:solidFill>
                  <a:srgbClr val="0000FF"/>
                </a:solidFill>
                <a:ea typeface="ＭＳ Ｐゴシック" pitchFamily="34" charset="-128"/>
              </a:rPr>
              <a:t/>
            </a:r>
            <a:br>
              <a:rPr lang="fi-FI" altLang="fi-FI" b="1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fi-FI" altLang="fi-FI" b="1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1755800" y="4329971"/>
            <a:ext cx="6263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sz="3200" b="1" dirty="0">
                <a:ea typeface="ＭＳ Ｐゴシック" pitchFamily="34" charset="-128"/>
              </a:rPr>
              <a:t>Terveydenhuoltolaki </a:t>
            </a:r>
            <a:r>
              <a:rPr lang="fi-FI" altLang="fi-FI" sz="3200" b="1" dirty="0" smtClean="0">
                <a:ea typeface="ＭＳ Ｐゴシック" pitchFamily="34" charset="-128"/>
              </a:rPr>
              <a:t>7 a § ja </a:t>
            </a:r>
            <a:r>
              <a:rPr lang="fi-FI" sz="3200" b="1" dirty="0" smtClean="0"/>
              <a:t>78 </a:t>
            </a:r>
            <a:r>
              <a:rPr lang="fi-FI" sz="3200" b="1" dirty="0"/>
              <a:t>a §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11019" y="4914746"/>
            <a:ext cx="9032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/>
              <a:t>VNA terveydenhuollon palveluvalikoimaneuvostosta</a:t>
            </a:r>
          </a:p>
        </p:txBody>
      </p:sp>
      <p:sp>
        <p:nvSpPr>
          <p:cNvPr id="6" name="Alanuoli 5"/>
          <p:cNvSpPr/>
          <p:nvPr/>
        </p:nvSpPr>
        <p:spPr>
          <a:xfrm>
            <a:off x="4216615" y="31409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2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>
          <a:xfrm>
            <a:off x="26996" y="764704"/>
            <a:ext cx="8964488" cy="1138237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solidFill>
                  <a:srgbClr val="0000FF"/>
                </a:solidFill>
              </a:rPr>
              <a:t>T</a:t>
            </a:r>
            <a:r>
              <a:rPr lang="fi-FI" sz="3200" b="1" dirty="0" smtClean="0">
                <a:solidFill>
                  <a:srgbClr val="0000FF"/>
                </a:solidFill>
              </a:rPr>
              <a:t>erveydenhuoltolain 78 </a:t>
            </a:r>
            <a:r>
              <a:rPr lang="fi-FI" sz="3200" b="1" dirty="0">
                <a:solidFill>
                  <a:srgbClr val="0000FF"/>
                </a:solidFill>
              </a:rPr>
              <a:t>a </a:t>
            </a:r>
            <a:r>
              <a:rPr lang="fi-FI" sz="3200" b="1" dirty="0" smtClean="0">
                <a:solidFill>
                  <a:srgbClr val="0000FF"/>
                </a:solidFill>
              </a:rPr>
              <a:t>§:</a:t>
            </a:r>
            <a:br>
              <a:rPr lang="fi-FI" sz="3200" b="1" dirty="0" smtClean="0">
                <a:solidFill>
                  <a:srgbClr val="0000FF"/>
                </a:solidFill>
              </a:rPr>
            </a:br>
            <a:r>
              <a:rPr lang="fi-FI" sz="3200" b="1" dirty="0" smtClean="0">
                <a:solidFill>
                  <a:srgbClr val="0000FF"/>
                </a:solidFill>
              </a:rPr>
              <a:t>neuvosto palveluvalikoimaa linjaamaan</a:t>
            </a:r>
            <a:endParaRPr lang="fi-FI" altLang="fi-FI" sz="32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4579" name="Sisällön paikkamerkki 2"/>
          <p:cNvSpPr>
            <a:spLocks noGrp="1"/>
          </p:cNvSpPr>
          <p:nvPr>
            <p:ph idx="1"/>
          </p:nvPr>
        </p:nvSpPr>
        <p:spPr>
          <a:xfrm>
            <a:off x="107504" y="1988840"/>
            <a:ext cx="885691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sz="2800" b="1" dirty="0" err="1" smtClean="0">
                <a:solidFill>
                  <a:srgbClr val="080808"/>
                </a:solidFill>
                <a:ea typeface="ＭＳ Ｐゴシック" pitchFamily="34" charset="-128"/>
              </a:rPr>
              <a:t>STM:n</a:t>
            </a:r>
            <a:r>
              <a:rPr lang="fi-FI" altLang="fi-FI" sz="2800" b="1" dirty="0" smtClean="0">
                <a:solidFill>
                  <a:srgbClr val="080808"/>
                </a:solidFill>
                <a:ea typeface="ＭＳ Ｐゴシック" pitchFamily="34" charset="-128"/>
              </a:rPr>
              <a:t> yhteyteen</a:t>
            </a:r>
            <a:r>
              <a:rPr lang="fi-FI" altLang="fi-FI" sz="2800" b="1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altLang="fi-FI" sz="2800" b="1" dirty="0" smtClean="0">
                <a:solidFill>
                  <a:srgbClr val="0000FF"/>
                </a:solidFill>
                <a:ea typeface="ＭＳ Ｐゴシック" pitchFamily="34" charset="-128"/>
              </a:rPr>
              <a:t>terveydenhuollon palveluvalikoimaneuvosto </a:t>
            </a:r>
            <a:r>
              <a:rPr lang="fi-FI" altLang="fi-FI" sz="2800" b="1" dirty="0" smtClean="0">
                <a:solidFill>
                  <a:srgbClr val="080808"/>
                </a:solidFill>
                <a:ea typeface="ＭＳ Ｐゴシック" pitchFamily="34" charset="-128"/>
              </a:rPr>
              <a:t>antamaan suosituksia palveluvalikoiman sisällöstä </a:t>
            </a:r>
          </a:p>
          <a:p>
            <a:pPr lvl="2"/>
            <a:r>
              <a:rPr lang="fi-FI" altLang="fi-FI" b="1" dirty="0" smtClean="0">
                <a:ea typeface="ＭＳ Ｐゴシック" pitchFamily="34" charset="-128"/>
              </a:rPr>
              <a:t>valtioneuvosto nimittää kolmeksi vuodeksi kerrallaan</a:t>
            </a:r>
          </a:p>
          <a:p>
            <a:pPr lvl="2"/>
            <a:r>
              <a:rPr lang="fi-FI" altLang="fi-FI" b="1" dirty="0" smtClean="0">
                <a:ea typeface="ＭＳ Ｐゴシック" pitchFamily="34" charset="-128"/>
              </a:rPr>
              <a:t>neuvoston koostumus laissa ja asetuksessa: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i-FI" altLang="fi-FI" b="1" dirty="0">
                <a:solidFill>
                  <a:srgbClr val="080808"/>
                </a:solidFill>
                <a:ea typeface="ＭＳ Ｐゴシック" pitchFamily="34" charset="-128"/>
              </a:rPr>
              <a:t>pj: </a:t>
            </a:r>
            <a:r>
              <a:rPr lang="fi-FI" altLang="fi-FI" b="1" dirty="0" err="1">
                <a:solidFill>
                  <a:srgbClr val="080808"/>
                </a:solidFill>
                <a:ea typeface="ＭＳ Ｐゴシック" pitchFamily="34" charset="-128"/>
              </a:rPr>
              <a:t>STM:n</a:t>
            </a:r>
            <a:r>
              <a:rPr lang="fi-FI" altLang="fi-FI" b="1" dirty="0">
                <a:solidFill>
                  <a:srgbClr val="080808"/>
                </a:solidFill>
                <a:ea typeface="ＭＳ Ｐゴシック" pitchFamily="34" charset="-128"/>
              </a:rPr>
              <a:t> kansliapäällikkö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i-FI" altLang="fi-FI" b="1" dirty="0">
                <a:solidFill>
                  <a:srgbClr val="080808"/>
                </a:solidFill>
                <a:ea typeface="ＭＳ Ｐゴシック" pitchFamily="34" charset="-128"/>
              </a:rPr>
              <a:t>15 muuta jäsentä + varajäsenet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i-FI" altLang="fi-FI" b="1" dirty="0">
                <a:solidFill>
                  <a:srgbClr val="080808"/>
                </a:solidFill>
                <a:ea typeface="ＭＳ Ｐゴシック" pitchFamily="34" charset="-128"/>
              </a:rPr>
              <a:t>STM, THL, Valvira, Kela, Kuntaliitto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i-FI" altLang="fi-FI" b="1" dirty="0">
                <a:solidFill>
                  <a:srgbClr val="080808"/>
                </a:solidFill>
                <a:ea typeface="ＭＳ Ｐゴシック" pitchFamily="34" charset="-128"/>
              </a:rPr>
              <a:t>lääketieteen, hammaslääketieteen, hoitotyön, oikeustieteen, terveystaloustieteen sekä suomalaisen terveyspalvelu- ja sosiaaliturvajärjestelmän asiantuntijuus</a:t>
            </a:r>
          </a:p>
          <a:p>
            <a:pPr lvl="1"/>
            <a:endParaRPr lang="fi-FI" altLang="fi-FI" dirty="0" smtClean="0">
              <a:ea typeface="ＭＳ Ｐゴシック" pitchFamily="34" charset="-128"/>
            </a:endParaRPr>
          </a:p>
          <a:p>
            <a:endParaRPr lang="fi-FI" altLang="fi-FI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0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94083"/>
              </p:ext>
            </p:extLst>
          </p:nvPr>
        </p:nvGraphicFramePr>
        <p:xfrm>
          <a:off x="378147" y="1012218"/>
          <a:ext cx="8496944" cy="571714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48472"/>
                <a:gridCol w="4248472"/>
              </a:tblGrid>
              <a:tr h="356759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00FF"/>
                          </a:solidFill>
                        </a:rPr>
                        <a:t>Jäsen</a:t>
                      </a:r>
                      <a:endParaRPr lang="fi-FI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00FF"/>
                          </a:solidFill>
                        </a:rPr>
                        <a:t>Varajäsen</a:t>
                      </a:r>
                      <a:endParaRPr lang="fi-FI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Varapj</a:t>
                      </a:r>
                      <a:r>
                        <a:rPr lang="fi-FI" sz="1600" b="1" baseline="0" dirty="0" smtClean="0">
                          <a:solidFill>
                            <a:srgbClr val="080808"/>
                          </a:solidFill>
                        </a:rPr>
                        <a:t> Kirsi Varhila (STM)</a:t>
                      </a:r>
                      <a:endParaRPr lang="fi-FI" sz="1600" b="1" dirty="0" smtClean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Päivi Voutilainen (STM)</a:t>
                      </a: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Ilona</a:t>
                      </a:r>
                      <a:r>
                        <a:rPr lang="fi-FI" sz="1600" b="1" baseline="0" dirty="0" smtClean="0">
                          <a:solidFill>
                            <a:srgbClr val="080808"/>
                          </a:solidFill>
                        </a:rPr>
                        <a:t> Autti-Rämö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 (KELA)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smtClean="0">
                          <a:solidFill>
                            <a:srgbClr val="080808"/>
                          </a:solidFill>
                        </a:rPr>
                        <a:t>Liisa</a:t>
                      </a:r>
                      <a:r>
                        <a:rPr lang="fi-FI" sz="1600" b="1" baseline="0" smtClean="0">
                          <a:solidFill>
                            <a:srgbClr val="080808"/>
                          </a:solidFill>
                        </a:rPr>
                        <a:t> Siika-aho </a:t>
                      </a:r>
                      <a:r>
                        <a:rPr lang="fi-FI" sz="1600" b="1" smtClean="0">
                          <a:solidFill>
                            <a:srgbClr val="080808"/>
                          </a:solidFill>
                        </a:rPr>
                        <a:t>(STM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Tapani Keränen (THL)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Marjukka Mäkelä (THL)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Markus Henriksson (Valvira)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Tarja Holi (Valvira)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Päivi</a:t>
                      </a:r>
                      <a:r>
                        <a:rPr lang="fi-FI" sz="1600" b="1" baseline="0" dirty="0" smtClean="0">
                          <a:solidFill>
                            <a:srgbClr val="080808"/>
                          </a:solidFill>
                        </a:rPr>
                        <a:t> Koivuranta-Vaara (Kuntaliitto)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Tuula 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Kock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 (Kuntaliitto)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Eeva-Sofia Leinonen (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Fimea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Vesa Kiviniemi (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Fimea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Kari-Matti Hiltunen (lääketiede)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Sari Mäkinen (lääketiede,</a:t>
                      </a:r>
                      <a:r>
                        <a:rPr lang="fi-FI" sz="1600" b="1" baseline="0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fi-FI" sz="1600" b="1" baseline="0" dirty="0" err="1" smtClean="0">
                          <a:solidFill>
                            <a:srgbClr val="080808"/>
                          </a:solidFill>
                        </a:rPr>
                        <a:t>pth</a:t>
                      </a:r>
                      <a:r>
                        <a:rPr lang="fi-FI" sz="1600" b="1" baseline="0" dirty="0" smtClean="0">
                          <a:solidFill>
                            <a:srgbClr val="080808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Vesa Kataja (lääketiede)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Jorma Penttinen (lääketiede)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Ulla Keränen (lääketiede)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Aki Lindén (lääketiede)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Aino-Liisa Oukka (lääketiede)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Susanna Yli-Luukko </a:t>
                      </a:r>
                      <a:r>
                        <a:rPr lang="fi-FI" sz="1600" b="1" smtClean="0">
                          <a:solidFill>
                            <a:srgbClr val="080808"/>
                          </a:solidFill>
                        </a:rPr>
                        <a:t>(lääketiede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Samuli Saarni</a:t>
                      </a:r>
                      <a:r>
                        <a:rPr lang="fi-FI" sz="1600" b="1" baseline="0" dirty="0" smtClean="0">
                          <a:solidFill>
                            <a:srgbClr val="080808"/>
                          </a:solidFill>
                        </a:rPr>
                        <a:t> (lääketiede)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Jussi 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Vahtera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 (lääketiede)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Mirva</a:t>
                      </a:r>
                      <a:r>
                        <a:rPr lang="fi-FI" sz="1600" b="1" baseline="0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Lohiniva-Kerkelä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 (oikeustiede)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Kari 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Paaso</a:t>
                      </a:r>
                      <a:r>
                        <a:rPr lang="fi-FI" sz="1600" b="1" baseline="0" dirty="0" smtClean="0">
                          <a:solidFill>
                            <a:srgbClr val="080808"/>
                          </a:solidFill>
                        </a:rPr>
                        <a:t> (oikeustiede)</a:t>
                      </a:r>
                      <a:endParaRPr lang="fi-FI" sz="1600" b="1" dirty="0" smtClean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Taina 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Remes-Lyly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 (suun 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th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, 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pth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Risto-Pekka Happonen (suun 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th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Pekka Rissanen (terveystaloustiede)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Marja Blom</a:t>
                      </a:r>
                      <a:r>
                        <a:rPr lang="fi-FI" sz="1600" baseline="0" dirty="0" smtClean="0"/>
                        <a:t> 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(terveystaloustiede)</a:t>
                      </a:r>
                      <a:endParaRPr lang="fi-FI" sz="1600" dirty="0"/>
                    </a:p>
                  </a:txBody>
                  <a:tcPr/>
                </a:tc>
              </a:tr>
              <a:tr h="356759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Carola </a:t>
                      </a:r>
                      <a:r>
                        <a:rPr lang="fi-FI" sz="1600" b="1" dirty="0" err="1" smtClean="0">
                          <a:solidFill>
                            <a:srgbClr val="080808"/>
                          </a:solidFill>
                        </a:rPr>
                        <a:t>Wärnå-Furu</a:t>
                      </a:r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 (hoitotyö)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080808"/>
                          </a:solidFill>
                        </a:rPr>
                        <a:t>Tuula Hakala</a:t>
                      </a:r>
                      <a:r>
                        <a:rPr lang="fi-FI" sz="1600" b="1" baseline="0" dirty="0" smtClean="0">
                          <a:solidFill>
                            <a:srgbClr val="080808"/>
                          </a:solidFill>
                        </a:rPr>
                        <a:t> (hoitotyö, </a:t>
                      </a:r>
                      <a:r>
                        <a:rPr lang="fi-FI" sz="1600" b="1" baseline="0" dirty="0" err="1" smtClean="0">
                          <a:solidFill>
                            <a:srgbClr val="080808"/>
                          </a:solidFill>
                        </a:rPr>
                        <a:t>pth</a:t>
                      </a:r>
                      <a:r>
                        <a:rPr lang="fi-FI" sz="1600" b="1" baseline="0" dirty="0" smtClean="0">
                          <a:solidFill>
                            <a:srgbClr val="080808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107504" y="67213"/>
            <a:ext cx="1008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00FF"/>
                </a:solidFill>
              </a:rPr>
              <a:t>TERVEYDENHUOLLON PALVELUVALIKOIMANEUVOSTO </a:t>
            </a:r>
            <a:r>
              <a:rPr lang="fi-FI" sz="1600" b="1" dirty="0">
                <a:solidFill>
                  <a:srgbClr val="0000FF"/>
                </a:solidFill>
              </a:rPr>
              <a:t>12.6.2014−11.6.2017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95536" y="559075"/>
            <a:ext cx="4248472" cy="432048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402654" y="621791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0000FF"/>
                </a:solidFill>
              </a:rPr>
              <a:t>Puheenjohtaja Päivi Sillanaukee</a:t>
            </a:r>
            <a:endParaRPr lang="fi-FI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1138237"/>
          </a:xfrm>
        </p:spPr>
        <p:txBody>
          <a:bodyPr>
            <a:noAutofit/>
          </a:bodyPr>
          <a:lstStyle/>
          <a:p>
            <a:r>
              <a:rPr lang="fi-FI" altLang="fi-FI" sz="3600" b="1" dirty="0" err="1" smtClean="0">
                <a:solidFill>
                  <a:srgbClr val="0000FF"/>
                </a:solidFill>
                <a:ea typeface="ＭＳ Ｐゴシック" pitchFamily="34" charset="-128"/>
              </a:rPr>
              <a:t>PALKOn</a:t>
            </a:r>
            <a:r>
              <a:rPr lang="fi-FI" altLang="fi-FI" sz="3600" b="1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br>
              <a:rPr lang="fi-FI" altLang="fi-FI" sz="3600" b="1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fi-FI" altLang="fi-FI" sz="3600" b="1" dirty="0" smtClean="0">
                <a:solidFill>
                  <a:srgbClr val="0000FF"/>
                </a:solidFill>
                <a:ea typeface="ＭＳ Ｐゴシック" pitchFamily="34" charset="-128"/>
              </a:rPr>
              <a:t>sihteeristö ja asiantuntijaverkosto</a:t>
            </a:r>
            <a:br>
              <a:rPr lang="fi-FI" altLang="fi-FI" sz="3600" b="1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fi-FI" altLang="fi-FI" sz="2800" b="1" dirty="0" smtClean="0">
                <a:solidFill>
                  <a:srgbClr val="0000FF"/>
                </a:solidFill>
                <a:ea typeface="ＭＳ Ｐゴシック" pitchFamily="34" charset="-128"/>
              </a:rPr>
              <a:t>(</a:t>
            </a:r>
            <a:r>
              <a:rPr lang="fi-FI" altLang="fi-FI" sz="2800" b="1" dirty="0" err="1" smtClean="0">
                <a:solidFill>
                  <a:srgbClr val="0000FF"/>
                </a:solidFill>
                <a:ea typeface="ＭＳ Ｐゴシック" pitchFamily="34" charset="-128"/>
              </a:rPr>
              <a:t>TH-laki</a:t>
            </a:r>
            <a:r>
              <a:rPr lang="fi-FI" altLang="fi-FI" sz="2800" b="1" dirty="0" smtClean="0">
                <a:solidFill>
                  <a:srgbClr val="0000FF"/>
                </a:solidFill>
                <a:ea typeface="ＭＳ Ｐゴシック" pitchFamily="34" charset="-128"/>
              </a:rPr>
              <a:t> 78 </a:t>
            </a:r>
            <a:r>
              <a:rPr lang="fi-FI" sz="2800" b="1" dirty="0">
                <a:solidFill>
                  <a:srgbClr val="0000FF"/>
                </a:solidFill>
              </a:rPr>
              <a:t>a </a:t>
            </a:r>
            <a:r>
              <a:rPr lang="fi-FI" sz="2800" b="1" dirty="0" smtClean="0">
                <a:solidFill>
                  <a:srgbClr val="0000FF"/>
                </a:solidFill>
              </a:rPr>
              <a:t>§)</a:t>
            </a:r>
            <a:endParaRPr lang="fi-FI" altLang="fi-FI" sz="28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4579" name="Sisällön paikkamerkki 2"/>
          <p:cNvSpPr>
            <a:spLocks noGrp="1"/>
          </p:cNvSpPr>
          <p:nvPr>
            <p:ph idx="1"/>
          </p:nvPr>
        </p:nvSpPr>
        <p:spPr>
          <a:xfrm>
            <a:off x="467544" y="2564780"/>
            <a:ext cx="8280846" cy="4392612"/>
          </a:xfrm>
        </p:spPr>
        <p:txBody>
          <a:bodyPr/>
          <a:lstStyle/>
          <a:p>
            <a:r>
              <a:rPr lang="fi-FI" altLang="fi-FI" b="1" dirty="0" smtClean="0">
                <a:solidFill>
                  <a:srgbClr val="080808"/>
                </a:solidFill>
                <a:ea typeface="ＭＳ Ｐゴシック" pitchFamily="34" charset="-128"/>
              </a:rPr>
              <a:t>Pysyvä sihteeristö (3,5 </a:t>
            </a:r>
            <a:r>
              <a:rPr lang="fi-FI" altLang="fi-FI" b="1" dirty="0" err="1" smtClean="0">
                <a:solidFill>
                  <a:srgbClr val="080808"/>
                </a:solidFill>
                <a:ea typeface="ＭＳ Ｐゴシック" pitchFamily="34" charset="-128"/>
              </a:rPr>
              <a:t>htv</a:t>
            </a:r>
            <a:r>
              <a:rPr lang="fi-FI" altLang="fi-FI" b="1" dirty="0" smtClean="0">
                <a:solidFill>
                  <a:srgbClr val="080808"/>
                </a:solidFill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fi-FI" altLang="fi-FI" sz="2400" b="1" dirty="0" smtClean="0">
                <a:solidFill>
                  <a:srgbClr val="080808"/>
                </a:solidFill>
                <a:ea typeface="ＭＳ Ｐゴシック" pitchFamily="34" charset="-128"/>
              </a:rPr>
              <a:t>pääsihteeri Jaana Leipälä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fi-FI" altLang="fi-FI" sz="2400" b="1" dirty="0" smtClean="0">
                <a:solidFill>
                  <a:srgbClr val="080808"/>
                </a:solidFill>
                <a:ea typeface="ＭＳ Ｐゴシック" pitchFamily="34" charset="-128"/>
              </a:rPr>
              <a:t>erityisasiantuntijat Sari Koskinen ja Reima Palonen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fi-FI" altLang="fi-FI" sz="2400" b="1" dirty="0" smtClean="0">
                <a:solidFill>
                  <a:srgbClr val="080808"/>
                </a:solidFill>
                <a:ea typeface="ＭＳ Ｐゴシック" pitchFamily="34" charset="-128"/>
              </a:rPr>
              <a:t>assistentti Karoliina Ratia (0,5 </a:t>
            </a:r>
            <a:r>
              <a:rPr lang="fi-FI" altLang="fi-FI" sz="2400" b="1" dirty="0" err="1" smtClean="0">
                <a:solidFill>
                  <a:srgbClr val="080808"/>
                </a:solidFill>
                <a:ea typeface="ＭＳ Ｐゴシック" pitchFamily="34" charset="-128"/>
              </a:rPr>
              <a:t>htv</a:t>
            </a:r>
            <a:r>
              <a:rPr lang="fi-FI" altLang="fi-FI" sz="2400" b="1" dirty="0" smtClean="0">
                <a:solidFill>
                  <a:srgbClr val="080808"/>
                </a:solidFill>
                <a:ea typeface="ＭＳ Ｐゴシック" pitchFamily="34" charset="-128"/>
              </a:rPr>
              <a:t>)</a:t>
            </a:r>
          </a:p>
          <a:p>
            <a:pPr marL="273050" lvl="1" indent="0">
              <a:lnSpc>
                <a:spcPct val="80000"/>
              </a:lnSpc>
              <a:buNone/>
            </a:pPr>
            <a:endParaRPr lang="fi-FI" altLang="fi-FI" sz="2400" b="1" dirty="0" smtClean="0">
              <a:solidFill>
                <a:srgbClr val="080808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fi-FI" altLang="fi-FI" b="1" dirty="0" smtClean="0">
                <a:solidFill>
                  <a:srgbClr val="080808"/>
                </a:solidFill>
                <a:ea typeface="ＭＳ Ｐゴシック" pitchFamily="34" charset="-128"/>
              </a:rPr>
              <a:t>Asiantuntijaverkosto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altLang="fi-FI" sz="2400" b="1" dirty="0" smtClean="0">
                <a:solidFill>
                  <a:srgbClr val="080808"/>
                </a:solidFill>
                <a:ea typeface="ＭＳ Ｐゴシック" pitchFamily="34" charset="-128"/>
              </a:rPr>
              <a:t>rakentuu vähitellen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altLang="fi-FI" sz="2400" b="1" dirty="0" smtClean="0">
                <a:solidFill>
                  <a:srgbClr val="080808"/>
                </a:solidFill>
                <a:ea typeface="ＭＳ Ｐゴシック" pitchFamily="34" charset="-128"/>
              </a:rPr>
              <a:t>tähän mennessä kymmenkunta asiantuntijaa nimetty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altLang="fi-FI" sz="2400" b="1" dirty="0" smtClean="0">
                <a:solidFill>
                  <a:srgbClr val="080808"/>
                </a:solidFill>
                <a:ea typeface="ＭＳ Ｐゴシック" pitchFamily="34" charset="-128"/>
              </a:rPr>
              <a:t>luettelo julkinen, ks. </a:t>
            </a:r>
            <a:r>
              <a:rPr lang="fi-FI" altLang="fi-FI" sz="2400" b="1" dirty="0" err="1" smtClean="0">
                <a:solidFill>
                  <a:srgbClr val="0000FF"/>
                </a:solidFill>
                <a:ea typeface="ＭＳ Ｐゴシック" pitchFamily="34" charset="-128"/>
              </a:rPr>
              <a:t>www.palveluvalikoima.fi</a:t>
            </a:r>
            <a:endParaRPr lang="fi-FI" altLang="fi-FI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endParaRPr lang="fi-FI" altLang="fi-FI" dirty="0" smtClean="0">
              <a:ea typeface="ＭＳ Ｐゴシック" pitchFamily="34" charset="-128"/>
            </a:endParaRPr>
          </a:p>
          <a:p>
            <a:pPr lvl="1"/>
            <a:endParaRPr lang="fi-FI" altLang="fi-FI" dirty="0" smtClean="0">
              <a:ea typeface="ＭＳ Ｐゴシック" pitchFamily="34" charset="-128"/>
            </a:endParaRPr>
          </a:p>
          <a:p>
            <a:endParaRPr lang="fi-FI" altLang="fi-FI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3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LKOset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ALKOset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ALKOset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8052E947AA3754AA419CF775EDA4AA2" ma:contentTypeVersion="" ma:contentTypeDescription="Luo uusi asiakirja." ma:contentTypeScope="" ma:versionID="e0515aa605729d88b561075de87518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5d0c2c2ee298487bfc6598426cc5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67457B-164F-464B-B9B1-3100F46986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604002-0D68-46EE-913C-4268AB5CB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93F8EF-BDA3-48F6-BC16-03FFAB56983C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451</TotalTime>
  <Words>416</Words>
  <Application>Microsoft Office PowerPoint</Application>
  <PresentationFormat>Näytössä katseltava diaesitys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Mukautettu suunnittelumalli</vt:lpstr>
      <vt:lpstr>PALKOset</vt:lpstr>
      <vt:lpstr>1_Mukautettu suunnittelumalli</vt:lpstr>
      <vt:lpstr>1_PALKOset</vt:lpstr>
      <vt:lpstr>2_PALKOset</vt:lpstr>
      <vt:lpstr>Palveluvalikoiman määrittely Johdanto </vt:lpstr>
      <vt:lpstr>Sidonnaisuudet</vt:lpstr>
      <vt:lpstr>PowerPoint-esitys</vt:lpstr>
      <vt:lpstr>PowerPoint-esitys</vt:lpstr>
      <vt:lpstr>PowerPoint-esitys</vt:lpstr>
      <vt:lpstr>Potilasdirektiivin panemiseksi toimeen on määriteltävä Suomen terveydenhuollon palveluvalikoima  </vt:lpstr>
      <vt:lpstr>Terveydenhuoltolain 78 a §: neuvosto palveluvalikoimaa linjaamaan</vt:lpstr>
      <vt:lpstr>PowerPoint-esitys</vt:lpstr>
      <vt:lpstr>PALKOn  sihteeristö ja asiantuntijaverkosto (TH-laki 78 a §)</vt:lpstr>
      <vt:lpstr>www.palveluvalikoima.fi 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Pham Hang STM</dc:creator>
  <cp:lastModifiedBy>stmkrat</cp:lastModifiedBy>
  <cp:revision>73</cp:revision>
  <dcterms:created xsi:type="dcterms:W3CDTF">2015-09-15T12:05:19Z</dcterms:created>
  <dcterms:modified xsi:type="dcterms:W3CDTF">2015-11-18T08:45:49Z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0x01010058052E947AA3754AA419CF775EDA4AA2</vt:lpwstr>
  </property>
  <property fmtid="{D5CDD505-2E9C-101B-9397-08002B2CF9AE}" pid="3" name="_AdHocReviewCycleID">
    <vt:i4>-696459112</vt:i4>
  </property>
  <property fmtid="{D5CDD505-2E9C-101B-9397-08002B2CF9AE}" pid="4" name="_NewReviewCycle">
    <vt:lpwstr/>
  </property>
  <property fmtid="{D5CDD505-2E9C-101B-9397-08002B2CF9AE}" pid="5" name="_EmailSubject">
    <vt:lpwstr>Johdantodiat</vt:lpwstr>
  </property>
  <property fmtid="{D5CDD505-2E9C-101B-9397-08002B2CF9AE}" pid="6" name="_AuthorEmail">
    <vt:lpwstr>jaana.leipala@stm.fi</vt:lpwstr>
  </property>
  <property fmtid="{D5CDD505-2E9C-101B-9397-08002B2CF9AE}" pid="7" name="_AuthorEmailDisplayName">
    <vt:lpwstr>Leipälä Jaana (STM)</vt:lpwstr>
  </property>
  <property fmtid="{D5CDD505-2E9C-101B-9397-08002B2CF9AE}" pid="8" name="_PreviousAdHocReviewCycleID">
    <vt:i4>809492185</vt:i4>
  </property>
</Properties>
</file>