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  <p:sldMasterId id="2147483676" r:id="rId6"/>
    <p:sldMasterId id="2147483688" r:id="rId7"/>
    <p:sldMasterId id="2147483692" r:id="rId8"/>
  </p:sldMasterIdLst>
  <p:notesMasterIdLst>
    <p:notesMasterId r:id="rId30"/>
  </p:notesMasterIdLst>
  <p:sldIdLst>
    <p:sldId id="256" r:id="rId9"/>
    <p:sldId id="266" r:id="rId10"/>
    <p:sldId id="269" r:id="rId11"/>
    <p:sldId id="264" r:id="rId12"/>
    <p:sldId id="270" r:id="rId13"/>
    <p:sldId id="273" r:id="rId14"/>
    <p:sldId id="272" r:id="rId15"/>
    <p:sldId id="274" r:id="rId16"/>
    <p:sldId id="271" r:id="rId17"/>
    <p:sldId id="275" r:id="rId18"/>
    <p:sldId id="265" r:id="rId19"/>
    <p:sldId id="279" r:id="rId20"/>
    <p:sldId id="267" r:id="rId21"/>
    <p:sldId id="261" r:id="rId22"/>
    <p:sldId id="257" r:id="rId23"/>
    <p:sldId id="258" r:id="rId24"/>
    <p:sldId id="277" r:id="rId25"/>
    <p:sldId id="278" r:id="rId26"/>
    <p:sldId id="259" r:id="rId27"/>
    <p:sldId id="276" r:id="rId28"/>
    <p:sldId id="260" r:id="rId2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FF00FF"/>
    <a:srgbClr val="660066"/>
    <a:srgbClr val="00CC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39705-E692-41C7-9AE6-CBD7D8F648C5}" type="datetimeFigureOut">
              <a:rPr lang="fi-FI" smtClean="0"/>
              <a:t>18.11.2015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B21E5-6D2E-498A-A8D9-91840C55B1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84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altLang="fi-FI" smtClean="0"/>
              <a:t>Onko viestintä avointa, vuorovaikutteista, luotettavaa? Muista, että periaatteiden täytyy näkyä toiminnassa</a:t>
            </a:r>
          </a:p>
          <a:p>
            <a:endParaRPr lang="fi-FI" altLang="fi-FI" smtClean="0"/>
          </a:p>
        </p:txBody>
      </p:sp>
      <p:sp>
        <p:nvSpPr>
          <p:cNvPr id="215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859" indent="-288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3630" indent="-2307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5082" indent="-2307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6534" indent="-2307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7986" indent="-2307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9438" indent="-2307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0890" indent="-2307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2342" indent="-2307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72FF94-153E-412F-A8DF-84983440B3A8}" type="slidenum">
              <a:rPr lang="fi-FI" altLang="fi-FI" sz="800"/>
              <a:pPr eaLnBrk="1" hangingPunct="1">
                <a:spcBef>
                  <a:spcPct val="0"/>
                </a:spcBef>
              </a:pPr>
              <a:t>13</a:t>
            </a:fld>
            <a:endParaRPr lang="fi-FI" altLang="fi-FI" sz="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21E5-6D2E-498A-A8D9-91840C55B134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98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B325-781A-45A4-9042-1BCD892E7E68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50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10ED-7B38-4EDB-AC02-648AADCFA4AA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72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23EA-9BE2-4368-8714-1DC4590D30E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84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 dirty="0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 userDrawn="1"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 userDrawn="1"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5CA9CA-DD9C-4E4A-B1CD-8E8F7CAEE2D4}" type="datetime1">
              <a:rPr lang="fi-FI" smtClean="0"/>
              <a:t>18.11.2015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E4977-9930-4604-8B32-30F72A5A4ED4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B9A5-102C-4A55-B41C-0D6A409FA8F8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50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79208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6546-3ED0-4B1D-9830-4CE4C7513859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93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105-E011-40C9-8F95-099BAA57672C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185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0CDF-119A-49DE-B076-D96CE77AA4E4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162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2402-9348-40B0-A676-4785E732DC4F}" type="datetime1">
              <a:rPr lang="fi-FI" smtClean="0"/>
              <a:t>18.11.2015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308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49D-D93D-45B2-8182-3259788FEED9}" type="datetime1">
              <a:rPr lang="fi-FI" smtClean="0"/>
              <a:t>18.11.2015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948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C06F-B5FC-4F7C-930C-A3EBDC84DC84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39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792088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9402-3F56-47AE-9E67-7937CE684FEC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93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452B-AE9A-49C7-B10D-95754769D795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059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371-58F5-4DC3-BF21-311D8B736994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338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22D7-2670-4E09-9943-36410070B044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720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8253-4F51-46C2-9AD6-D009CBF62753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840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 dirty="0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 userDrawn="1"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Puolivapaa piirto 7"/>
            <p:cNvSpPr>
              <a:spLocks/>
            </p:cNvSpPr>
            <p:nvPr userDrawn="1"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2677B4-613E-448E-8943-E8927CE5B710}" type="datetime1">
              <a:rPr lang="fi-FI" smtClean="0"/>
              <a:pPr/>
              <a:t>18.11.2015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E4977-9930-4604-8B32-30F72A5A4ED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25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0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3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 dirty="0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 userDrawn="1"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Puolivapaa piirto 7"/>
            <p:cNvSpPr>
              <a:spLocks/>
            </p:cNvSpPr>
            <p:nvPr userDrawn="1"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2677B4-613E-448E-8943-E8927CE5B710}" type="datetime1">
              <a:rPr lang="fi-FI" smtClean="0"/>
              <a:pPr/>
              <a:t>18.11.2015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E4977-9930-4604-8B32-30F72A5A4ED4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85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8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3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0495-B17A-498C-97E4-7BE5523B3D16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18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5F3D-2155-41EF-AAE5-5B5F6D7D12C0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16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1CBD-9CC0-4749-86DB-9A4D2ABD0F58}" type="datetime1">
              <a:rPr lang="fi-FI" smtClean="0"/>
              <a:t>18.11.2015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30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CDF7-4FAA-4EA0-9771-AA68A17067F1}" type="datetime1">
              <a:rPr lang="fi-FI" smtClean="0"/>
              <a:t>18.11.2015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94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E23-EFDA-4E24-B591-7967FBF297E6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39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30F7-76E3-4E33-A0A7-5C383DDABC46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05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B42B-3647-4CEA-B225-A530BA347B6C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3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943858"/>
            <a:ext cx="8147248" cy="82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1925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4015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545F-FF08-4AA9-9959-D2613BFF8036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87824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81328"/>
            <a:ext cx="58640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08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60885" y="105273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dirty="0" smtClean="0"/>
              <a:t>Muokkaa </a:t>
            </a:r>
            <a:r>
              <a:rPr kumimoji="0" lang="fi-FI" dirty="0" err="1" smtClean="0"/>
              <a:t>perustyyl</a:t>
            </a:r>
            <a:r>
              <a:rPr kumimoji="0" lang="fi-FI" dirty="0" smtClean="0"/>
              <a:t>. </a:t>
            </a:r>
            <a:r>
              <a:rPr kumimoji="0" lang="fi-FI" dirty="0" err="1" smtClean="0"/>
              <a:t>napsautt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19256" cy="380242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  <a:p>
            <a:pPr lvl="1" eaLnBrk="1" latinLnBrk="0" hangingPunct="1"/>
            <a:r>
              <a:rPr kumimoji="0" lang="fi-FI" dirty="0" smtClean="0"/>
              <a:t>toinen taso</a:t>
            </a:r>
          </a:p>
          <a:p>
            <a:pPr lvl="2" eaLnBrk="1" latinLnBrk="0" hangingPunct="1"/>
            <a:r>
              <a:rPr kumimoji="0" lang="fi-FI" dirty="0" smtClean="0"/>
              <a:t>kolmas taso</a:t>
            </a:r>
          </a:p>
          <a:p>
            <a:pPr lvl="3" eaLnBrk="1" latinLnBrk="0" hangingPunct="1"/>
            <a:r>
              <a:rPr kumimoji="0" lang="fi-FI" dirty="0" smtClean="0"/>
              <a:t>neljäs taso</a:t>
            </a:r>
          </a:p>
          <a:p>
            <a:pPr lvl="4" eaLnBrk="1" latinLnBrk="0" hangingPunct="1"/>
            <a:r>
              <a:rPr kumimoji="0" lang="fi-FI" dirty="0" smtClean="0"/>
              <a:t>viides taso</a:t>
            </a:r>
            <a:endParaRPr kumimoji="0"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32E902-D7F1-412F-B8D9-8A44E5833434}" type="datetime1">
              <a:rPr lang="fi-FI" smtClean="0"/>
              <a:t>18.11.2015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0E4977-9930-4604-8B32-30F72A5A4ED4}" type="slidenum">
              <a:rPr lang="fi-FI" smtClean="0"/>
              <a:t>‹#›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943858"/>
            <a:ext cx="8147248" cy="82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1925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4015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6AF5-815A-4E10-B038-4F3C8B7C9BE2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87824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81328"/>
            <a:ext cx="58640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08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60885" y="105273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dirty="0" smtClean="0"/>
              <a:t>Muokkaa </a:t>
            </a:r>
            <a:r>
              <a:rPr kumimoji="0" lang="fi-FI" dirty="0" err="1" smtClean="0"/>
              <a:t>perustyyl</a:t>
            </a:r>
            <a:r>
              <a:rPr kumimoji="0" lang="fi-FI" dirty="0" smtClean="0"/>
              <a:t>. </a:t>
            </a:r>
            <a:r>
              <a:rPr kumimoji="0" lang="fi-FI" dirty="0" err="1" smtClean="0"/>
              <a:t>napsautt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19256" cy="380242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  <a:p>
            <a:pPr lvl="1" eaLnBrk="1" latinLnBrk="0" hangingPunct="1"/>
            <a:r>
              <a:rPr kumimoji="0" lang="fi-FI" dirty="0" smtClean="0"/>
              <a:t>toinen taso</a:t>
            </a:r>
          </a:p>
          <a:p>
            <a:pPr lvl="2" eaLnBrk="1" latinLnBrk="0" hangingPunct="1"/>
            <a:r>
              <a:rPr kumimoji="0" lang="fi-FI" dirty="0" smtClean="0"/>
              <a:t>kolmas taso</a:t>
            </a:r>
          </a:p>
          <a:p>
            <a:pPr lvl="3" eaLnBrk="1" latinLnBrk="0" hangingPunct="1"/>
            <a:r>
              <a:rPr kumimoji="0" lang="fi-FI" dirty="0" smtClean="0"/>
              <a:t>neljäs taso</a:t>
            </a:r>
          </a:p>
          <a:p>
            <a:pPr lvl="4" eaLnBrk="1" latinLnBrk="0" hangingPunct="1"/>
            <a:r>
              <a:rPr kumimoji="0" lang="fi-FI" dirty="0" smtClean="0"/>
              <a:t>viides taso</a:t>
            </a:r>
            <a:endParaRPr kumimoji="0"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655E96-BE41-4746-A658-0FBDF469FA7A}" type="datetime1">
              <a:rPr lang="fi-FI" smtClean="0">
                <a:solidFill>
                  <a:prstClr val="black"/>
                </a:solidFill>
              </a:rPr>
              <a:pPr/>
              <a:t>18.11.2015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0E4977-9930-4604-8B32-30F72A5A4ED4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30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60885" y="105273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dirty="0" smtClean="0"/>
              <a:t>Muokkaa </a:t>
            </a:r>
            <a:r>
              <a:rPr kumimoji="0" lang="fi-FI" dirty="0" err="1" smtClean="0"/>
              <a:t>perustyyl</a:t>
            </a:r>
            <a:r>
              <a:rPr kumimoji="0" lang="fi-FI" dirty="0" smtClean="0"/>
              <a:t>. </a:t>
            </a:r>
            <a:r>
              <a:rPr kumimoji="0" lang="fi-FI" dirty="0" err="1" smtClean="0"/>
              <a:t>napsautt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19256" cy="380242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  <a:p>
            <a:pPr lvl="1" eaLnBrk="1" latinLnBrk="0" hangingPunct="1"/>
            <a:r>
              <a:rPr kumimoji="0" lang="fi-FI" dirty="0" smtClean="0"/>
              <a:t>toinen taso</a:t>
            </a:r>
          </a:p>
          <a:p>
            <a:pPr lvl="2" eaLnBrk="1" latinLnBrk="0" hangingPunct="1"/>
            <a:r>
              <a:rPr kumimoji="0" lang="fi-FI" dirty="0" smtClean="0"/>
              <a:t>kolmas taso</a:t>
            </a:r>
          </a:p>
          <a:p>
            <a:pPr lvl="3" eaLnBrk="1" latinLnBrk="0" hangingPunct="1"/>
            <a:r>
              <a:rPr kumimoji="0" lang="fi-FI" dirty="0" smtClean="0"/>
              <a:t>neljäs taso</a:t>
            </a:r>
          </a:p>
          <a:p>
            <a:pPr lvl="4" eaLnBrk="1" latinLnBrk="0" hangingPunct="1"/>
            <a:r>
              <a:rPr kumimoji="0" lang="fi-FI" dirty="0" smtClean="0"/>
              <a:t>viides taso</a:t>
            </a:r>
            <a:endParaRPr kumimoji="0"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655E96-BE41-4746-A658-0FBDF469FA7A}" type="datetime1">
              <a:rPr lang="fi-FI" smtClean="0">
                <a:solidFill>
                  <a:prstClr val="black"/>
                </a:solidFill>
              </a:rPr>
              <a:pPr/>
              <a:t>18.11.2015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0E4977-9930-4604-8B32-30F72A5A4ED4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5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0000FF"/>
                </a:solidFill>
              </a:rPr>
              <a:t>Palveluvalikoiman määrittelyn periaatteet ja prosessit</a:t>
            </a:r>
            <a:endParaRPr lang="fi-FI" dirty="0">
              <a:solidFill>
                <a:srgbClr val="0000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>
                <a:solidFill>
                  <a:srgbClr val="CC00FF"/>
                </a:solidFill>
              </a:rPr>
              <a:t>Jaana Leipälä</a:t>
            </a:r>
            <a:endParaRPr lang="fi-FI" b="1" dirty="0">
              <a:solidFill>
                <a:srgbClr val="CC00FF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E1B-23CF-4BC7-9B3E-F4C6FE807349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4977-9930-4604-8B32-30F72A5A4ED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7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5940973" y="7290304"/>
            <a:ext cx="2133600" cy="365125"/>
          </a:xfrm>
        </p:spPr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18.11.2015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988645" y="729030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01213" y="7290304"/>
            <a:ext cx="586408" cy="340147"/>
          </a:xfrm>
        </p:spPr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6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48" y="1522743"/>
            <a:ext cx="244530" cy="576064"/>
          </a:xfrm>
          <a:prstGeom prst="rect">
            <a:avLst/>
          </a:prstGeom>
          <a:noFill/>
          <a:effectLst>
            <a:glow rad="127000">
              <a:srgbClr val="00B05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518" y="2314831"/>
            <a:ext cx="244530" cy="576064"/>
          </a:xfrm>
          <a:prstGeom prst="rect">
            <a:avLst/>
          </a:prstGeom>
          <a:noFill/>
          <a:effectLst>
            <a:glow rad="127000">
              <a:srgbClr val="92D05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data:image/jpeg;base64,/9j/4AAQSkZJRgABAQAAAQABAAD/2wCEAAkGBwgHBhIIBxIWFRUVGBoYGRcWGB8dIBwiICAbIiQhJCchHSggICYxIB4YKTMmJTUvMi4xHiQ1RDMuNzIwLysBCgoKBQUFDgUFDisZExkrKysrKysrKysrKysrKysrKysrKysrKysrKysrKysrKysrKysrKysrKysrKysrKysrK//AABEIAMsA+AMBIgACEQEDEQH/xAAcAAEAAwADAQEAAAAAAAAAAAAABgcIAwQFAQL/xABAEAACAQIEBAMDCQYGAgMAAAAAAQIDEQQFBiEHEjFBUWFxEyKBCBQVIzJCgpKhR1KEkcHDFiQzcqLCF2NTVGL/xAAUAQEAAAAAAAAAAAAAAAAAAAAA/8QAFBEBAAAAAAAAAAAAAAAAAAAAAP/aAAwDAQACEQMRAD8AvEAAAAAAAAAAAAAAAAApTjlxDxOBrvTOSTcJWTr1ItXtJP6tbXWzTbVn0XiBM9UcVdLacrywtWpKtVjs4UEpcrvazbaine91e6t0Ir/5+yj/AOnW/NEr7QHCrN9XUljq8vYYZ9KkleU/Hkj3W3V2XruWR/4D09yW+c4m9ut6dr+nIBI9L8VdLajrxwtKpKjVltGFdKPM72smm4t3tZXu79CcGXNf8Ks30jSeOoS9vhl1qRVpQ8OePZb9VdemxOOBvEPE46utM53NzlZuhUk1e0Uvq3td7JtN3fVeAF1gAAAAAAAAAAAAAAAAAAAAAAAAAAAAAAAAADixVeOGw08RO9oRcnbrsrmRtMYKes9fUqGOavia7nVttdNuc7b3WylY1tmFCWJwFTDwtecJRV/NNGT+GWMp5PxDwdbHJxUarhK+3K5KUN/CzluBrTD0KOFw8cPhoqMIJRjGKsklskl2VjkAA48RQo4rDyw+JipQmnGUZK6aezTXdWMi6nwU9Ga+q0MC1fDV1OlfeyTU4X3u9nG5r4yPxNxlPOOIeMrYFOSlVUI235nFRht43cdgNZ4WvHE4aGIhe04qSv13VzlOvl9CWGwFPDzteEIxdvJJHYAAAAAAAAAAAAAAAAAAAAAAAAAAAAAAAAAGa+OWi55Fn0s7wcf8viZXe9+Wq7uS33s7OS+K2sjShwY3CYfH4SeExkFOE04yjJXTT7AUpw34zYehgoZVq3mXIlGOIV5XX/s6yv095Xv3t1dm/wCP9Iez5/n+Hta/+or/AMuvwKF4vaMyHSOYRjk+Ik5VPe+bSXM6ad9+e/TokpJva92V2BePEjjNh6+CnlWkuZ86cZYh3jZf+vpK/X3na3a/VR3gbouee59HO8ZH/L4aV1vbmqqzitt7K6k/gt7s6nCHRmQ6uzCUc3xElKn73zaK5XUStvz36dU1FJ73ujTGCwmHwGEhhMHBQhBKMYxVkkuwHOAAAAAAAAAAAAAAAAAAAAAAAAAAAAAAAAAABAOKXEbDaOwfzTB2ni5r3YdVBP78v6Lv6HzilxHw2jsH8zwVp4ua92PVU0/vS/ou/oULpbTmd8Q9SSjGTk5Pnr157qCfd+Le6jFdbdkm0DS2nM74h6klGMnJyfPXrz3UE+78W91GK627JNrzvomj/i/6G5pcnzn2PNte3tOW/hexrTS2nMt0tk8csymFordyf2py7yk+7f6bJWSSMt/tP/j/AO8B91TpzO+HmpIxlJxcXz0K8NlNLuvBrZSi+l+6abvvhbxGw2scH80xloYuC96HRTS+/H+q7ehKNU6cy3VOTyyzNoXi91JfahLtKL7NfrundNoy5qnTmd8PNSRjKTi4vnoV4bKaXdeDWylF9L9002GugV/wt4j4bWOD+Z420MXBe9HoqiX3o/1Xb0LAAAAAAAAAAAAAAAAAAAAAAAAAAAAAAABC+KmtVozT3tsPyvEVXyUov9Ztd1Hb4uK7kyqVIUqbqVGkkm230SXcydxA1HideaydTBKUoOSpYen3tey28ZPf4pdgOHSmm874h6jlGMm23z16891BPu/FvfliutuyTa1FpfTmW6WyeGWZTDljHdt/anLvKT7t/pslZJI6mgtL0NIaap5XRd5faqT/AHpvq/RbJeUUSIAZE/af/H/3jXZkT9p/8f8A3gNdnkao05luqcnnlmbQ5oy3TX2oS7Si+zX67p3TaPXAGRtV6bzvh5qOMZSaafPQrw2U0u68GtuaL6X7ppvQHCnXkNaZRKOKSjiaNlUiukk+k0vB73XZ+qPe1jpvB6ryCrlWNS95XhNq7pzs+Wa3T2fa6um10ZmLTGbZhw81x7TExadGbpVoL70L+8le1+ilF97J9ANcA4cHiqONwkMXhZKUKkVOMl0aaun/ACOYAAAAAAAAAAAAAAAAAAAAAAAAAAdHPM1w2R5PWzTGu0KUHJ+duiXm3ZLzYFZcftYfRmUR07gZfWYhXq26xp+H4nt6KXiiP/J90d84xUtU45e7TbhQXjK1pS9EnZebfgQCEc14ka697/UxFTd2uqcF/LaMF8beLNW5LleFyXKqWW4CPLTpRUYr07vxbd233bYHdAAAyJ+0/wDj/wC8a7MiftP/AI/+8BrsAACkvlB6O9pTjqvAreKUK6XddIz/AOr8uXwZdpwY/B4fMMFPB4yKlCpFxlF9GnswKd+T7rF4jDS0vj5e9BOdBvq47uUfh1Xk34F0mRs+y7M+HOuOTDyanRkqlKbX24vo7d01dNeqNR6Wz3DalyCjm+D2jUjdxvfll0lF+jTXmB6wAAAAAAAAAAAAAAAAAAAAAAABQHygtYPF4+Ol8E/cpNTrNd522j5pRd35vxRf5Xeo+EOSag1RLO8XUqrncZVKSatJqye/2oppK9vOzXYPL4B6PWVZI9QY2P1uIX1d/u0tmvzNX9FHzLYPkYxhFRgrJbJI+gAAB8bUVeRjrEZlh6OuJZpF81OOLdW8fvRVTm2vbqvE0Zxn1D9AaGrRpP6zEfUQ/EnzP8nNv4tGXFha7wbxii/ZqSg5W25mm0vW0ZP4AbaoVaeIoxrUWpRklKLXRp7pr4H7K34Eah+mNFrA1nephX7N9L8j3g/S14/gLIAAACtuOGj1qDTf0nhI3r4VOS8ZU+so+f7y9Gu5XXAXWH0PnjyDGytRxMlyX+7V2S/MrR9VDpuaOK5wXB7IMFq2OfUJ1EoVFVhQVlGMk7rdb2Ut0vJLp1CxgAAAAAAAAAAAAAAAAAAAAAAAAAAAAAA8nVmd0dOacxGbV+lKDaXjJ7RXxk4r4gZ+4+ah+ltY/R1F3p4WPJ2+3Kzn/wBY+TiyeZTw5p1uDDyycP8AMVY/Ok2ndVLXgt1de5aDXnLxKm4c5JPWOu6VDG3nFydas33ind3/AN0ml+I1oBlrgnqF5FrinRqu1PE/Uyv4v7D/ADWXo2alMq8YdPvTmuqrw65ada1em125n7y8rTUtuyaNE6A1BHU+ksPmd7zcVGp2tOO0v13Xk0BIQAAAAAAAAAAAAAAAAAAAAAAAAAAAAAAAAAAKP+UbqOPJh9OYeW9/bVUvioJ/8nZ+EWXZiK9LDYeWIxElGME5Sk+iSV238DI+b4rF6917KdH7WJrKEE/uxvyx6+EUr/EC4vk8ae+Y6dq53XXvYmXLD/ZC69VefN68sS2jq5XgaGV5bSwGFVoUoRhH0irHaArPj3p76W0f9I0VephZc/nyOyn/ANX+EhvydNRxw2ZV9PYiVlWXtad/3or3l6uKT/Ay+cTQpYrDyw9dJxnFxkn3TVmv5GRsXTxegNfONLeeErpxu7c8eqvb96DV/wDcwNfA6+XY3D5lgKeOwcuaFSMZxfimro7AAAAAAAAAAAAAAAAAAAAAAAAAAAAAAAAAFa8eNRvJtHPL6DtUxb9n13UFvN+d1aP4yD/J10786zitn+Ij7tFezptr78l7zXmobfjIvxk1C9Q66rKk706H1FPb92/M/O83LfulE0Nw809DTGkcPltrT5eer5zlvLsunReSQEkAAAov5RunLVKGo8PHr9TVaXq4N/8AJX8oovQ8bWORU9S6ZxGUVLfWQai392S3i/hJJgQD5PepHmWnKmSYh+/hWnFt9YTbaXW/uyUl4JOKLYMlcNc+qaQ1xSxGLbpw5nRrpq1oydne+65ZKMn3934GtQAAAAAAAAAAAAAAAAAAAAAAAAAAAAAARniPqNaX0fXzGLSqW5KSfectlb03l6RZJjPXyiNR/PM8pZDQfu4dc8/Bzmlb+UbfnYEd4Lacln+t6VWpG9LDfXT9Y/YX5+V27pSNTlccCdO/Qui446vG1TFP2rut+TpBeateS/3ljgAAAAAGZuPWnfofWX0hRjani17RWtbnVlNfrGT85ly8IdRf4i0PQq1XepRXsal227wSs23u248rb8Wzh4y6beotE1fYq9XD/XQst3yp80fHeLlsurUSp+AGo/ovVbymu37PFKy32U43cX8VzLzbQGkgAAAAAAAAAAAAAAAAAAAAAAAAAAAAHSzrM8Nk2U1syxrtClBzl8Oy830XmzKGQ4LGa917ClX+1iaznUa6KO8p/wAop287It35ROoZYPJKORUOuIfPN/8A4g1ZfGVvynU+TnpyVHCV9RYiP+p9VSuvup3m16y5V+FgXRSpwpU1TpqySSS8Ej9AAAAAAAAyTrzJq+iteVKOE91QqKtQa7Rb5o/la5d+rizWxUXyh9NvHZFSz7DJueHfLO3/AMcu/wAJW+EmBZOl85pag0/Qzah0qwUmvB9JL4STXwPUKS+TjqJ1KOI05W+79fT9HaMl5buL/Ey7QAAAAAAAAAAAAAAAAAAAAAAAAAAAiWueH2T62lSqZnKpCdO6UqUkm0+z5otdd+lz38kynB5HlVPLMtjy06atFfq2/FtttvxZ3gAAAAAAAAAOtmWAw2aZfUwGOjzU6kXCUfFNWfTdeq6HZAEM0Rw1yTRePqY7LpVZ1Jw5L1ZJ8sbptJRjFbtR3d+m1t7zMAAAAAAAAAAAAAAA/9k="/>
          <p:cNvSpPr>
            <a:spLocks noChangeAspect="1" noChangeArrowheads="1"/>
          </p:cNvSpPr>
          <p:nvPr/>
        </p:nvSpPr>
        <p:spPr bwMode="auto">
          <a:xfrm>
            <a:off x="155575" y="-1897063"/>
            <a:ext cx="48196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AutoShape 6" descr="data:image/jpeg;base64,/9j/4AAQSkZJRgABAQAAAQABAAD/2wCEAAkGBwgHBhIIBxIWFRUVGBoYGRcWGB8dIBwiICAbIiQhJCchHSggICYxIB4YKTMmJTUvMi4xHiQ1RDMuNzIwLysBCgoKBQUFDgUFDisZExkrKysrKysrKysrKysrKysrKysrKysrKysrKysrKysrKysrKysrKysrKysrKysrKysrK//AABEIAMsA+AMBIgACEQEDEQH/xAAcAAEAAwADAQEAAAAAAAAAAAAABgcIAwQFAQL/xABAEAACAQIEBAMDCQYGAgMAAAAAAQIDEQQFBiEHEjFBUWFxEyKBCBQVIzJCgpKhR1KEkcHDFiQzcqLCF2NTVGL/xAAUAQEAAAAAAAAAAAAAAAAAAAAA/8QAFBEBAAAAAAAAAAAAAAAAAAAAAP/aAAwDAQACEQMRAD8AvEAAAAAAAAAAAAAAAAApTjlxDxOBrvTOSTcJWTr1ItXtJP6tbXWzTbVn0XiBM9UcVdLacrywtWpKtVjs4UEpcrvazbaine91e6t0Ir/5+yj/AOnW/NEr7QHCrN9XUljq8vYYZ9KkleU/Hkj3W3V2XruWR/4D09yW+c4m9ut6dr+nIBI9L8VdLajrxwtKpKjVltGFdKPM72smm4t3tZXu79CcGXNf8Ks30jSeOoS9vhl1qRVpQ8OePZb9VdemxOOBvEPE46utM53NzlZuhUk1e0Uvq3td7JtN3fVeAF1gAAAAAAAAAAAAAAAAAAAAAAAAAAAAAAAAADixVeOGw08RO9oRcnbrsrmRtMYKes9fUqGOavia7nVttdNuc7b3WylY1tmFCWJwFTDwtecJRV/NNGT+GWMp5PxDwdbHJxUarhK+3K5KUN/CzluBrTD0KOFw8cPhoqMIJRjGKsklskl2VjkAA48RQo4rDyw+JipQmnGUZK6aezTXdWMi6nwU9Ga+q0MC1fDV1OlfeyTU4X3u9nG5r4yPxNxlPOOIeMrYFOSlVUI235nFRht43cdgNZ4WvHE4aGIhe04qSv13VzlOvl9CWGwFPDzteEIxdvJJHYAAAAAAAAAAAAAAAAAAAAAAAAAAAAAAAAAGa+OWi55Fn0s7wcf8viZXe9+Wq7uS33s7OS+K2sjShwY3CYfH4SeExkFOE04yjJXTT7AUpw34zYehgoZVq3mXIlGOIV5XX/s6yv095Xv3t1dm/wCP9Iez5/n+Hta/+or/AMuvwKF4vaMyHSOYRjk+Ik5VPe+bSXM6ad9+e/TokpJva92V2BePEjjNh6+CnlWkuZ86cZYh3jZf+vpK/X3na3a/VR3gbouee59HO8ZH/L4aV1vbmqqzitt7K6k/gt7s6nCHRmQ6uzCUc3xElKn73zaK5XUStvz36dU1FJ73ujTGCwmHwGEhhMHBQhBKMYxVkkuwHOAAAAAAAAAAAAAAAAAAAAAAAAAAAAAAAAAABAOKXEbDaOwfzTB2ni5r3YdVBP78v6Lv6HzilxHw2jsH8zwVp4ua92PVU0/vS/ou/oULpbTmd8Q9SSjGTk5Pnr157qCfd+Le6jFdbdkm0DS2nM74h6klGMnJyfPXrz3UE+78W91GK627JNrzvomj/i/6G5pcnzn2PNte3tOW/hexrTS2nMt0tk8csymFordyf2py7yk+7f6bJWSSMt/tP/j/AO8B91TpzO+HmpIxlJxcXz0K8NlNLuvBrZSi+l+6abvvhbxGw2scH80xloYuC96HRTS+/H+q7ehKNU6cy3VOTyyzNoXi91JfahLtKL7NfrundNoy5qnTmd8PNSRjKTi4vnoV4bKaXdeDWylF9L9002GugV/wt4j4bWOD+Z420MXBe9HoqiX3o/1Xb0LAAAAAAAAAAAAAAAAAAAAAAAAAAAAAAABC+KmtVozT3tsPyvEVXyUov9Ztd1Hb4uK7kyqVIUqbqVGkkm230SXcydxA1HideaydTBKUoOSpYen3tey28ZPf4pdgOHSmm874h6jlGMm23z16891BPu/FvfliutuyTa1FpfTmW6WyeGWZTDljHdt/anLvKT7t/pslZJI6mgtL0NIaap5XRd5faqT/AHpvq/RbJeUUSIAZE/af/H/3jXZkT9p/8f8A3gNdnkao05luqcnnlmbQ5oy3TX2oS7Si+zX67p3TaPXAGRtV6bzvh5qOMZSaafPQrw2U0u68GtuaL6X7ppvQHCnXkNaZRKOKSjiaNlUiukk+k0vB73XZ+qPe1jpvB6ryCrlWNS95XhNq7pzs+Wa3T2fa6um10ZmLTGbZhw81x7TExadGbpVoL70L+8le1+ilF97J9ANcA4cHiqONwkMXhZKUKkVOMl0aaun/ACOYAAAAAAAAAAAAAAAAAAAAAAAAAAdHPM1w2R5PWzTGu0KUHJ+duiXm3ZLzYFZcftYfRmUR07gZfWYhXq26xp+H4nt6KXiiP/J90d84xUtU45e7TbhQXjK1pS9EnZebfgQCEc14ka697/UxFTd2uqcF/LaMF8beLNW5LleFyXKqWW4CPLTpRUYr07vxbd233bYHdAAAyJ+0/wDj/wC8a7MiftP/AI/+8BrsAACkvlB6O9pTjqvAreKUK6XddIz/AOr8uXwZdpwY/B4fMMFPB4yKlCpFxlF9GnswKd+T7rF4jDS0vj5e9BOdBvq47uUfh1Xk34F0mRs+y7M+HOuOTDyanRkqlKbX24vo7d01dNeqNR6Wz3DalyCjm+D2jUjdxvfll0lF+jTXmB6wAAAAAAAAAAAAAAAAAAAAAAABQHygtYPF4+Ol8E/cpNTrNd522j5pRd35vxRf5Xeo+EOSag1RLO8XUqrncZVKSatJqye/2oppK9vOzXYPL4B6PWVZI9QY2P1uIX1d/u0tmvzNX9FHzLYPkYxhFRgrJbJI+gAAB8bUVeRjrEZlh6OuJZpF81OOLdW8fvRVTm2vbqvE0Zxn1D9AaGrRpP6zEfUQ/EnzP8nNv4tGXFha7wbxii/ZqSg5W25mm0vW0ZP4AbaoVaeIoxrUWpRklKLXRp7pr4H7K34Eah+mNFrA1nephX7N9L8j3g/S14/gLIAAACtuOGj1qDTf0nhI3r4VOS8ZU+so+f7y9Gu5XXAXWH0PnjyDGytRxMlyX+7V2S/MrR9VDpuaOK5wXB7IMFq2OfUJ1EoVFVhQVlGMk7rdb2Ut0vJLp1CxgAAAAAAAAAAAAAAAAAAAAAAAAAAAAAA8nVmd0dOacxGbV+lKDaXjJ7RXxk4r4gZ+4+ah+ltY/R1F3p4WPJ2+3Kzn/wBY+TiyeZTw5p1uDDyycP8AMVY/Ok2ndVLXgt1de5aDXnLxKm4c5JPWOu6VDG3nFydas33ind3/AN0ml+I1oBlrgnqF5FrinRqu1PE/Uyv4v7D/ADWXo2alMq8YdPvTmuqrw65ada1em125n7y8rTUtuyaNE6A1BHU+ksPmd7zcVGp2tOO0v13Xk0BIQAAAAAAAAAAAAAAAAAAAAAAAAAAAAAAAAAAKP+UbqOPJh9OYeW9/bVUvioJ/8nZ+EWXZiK9LDYeWIxElGME5Sk+iSV238DI+b4rF6917KdH7WJrKEE/uxvyx6+EUr/EC4vk8ae+Y6dq53XXvYmXLD/ZC69VefN68sS2jq5XgaGV5bSwGFVoUoRhH0irHaArPj3p76W0f9I0VephZc/nyOyn/ANX+EhvydNRxw2ZV9PYiVlWXtad/3or3l6uKT/Ay+cTQpYrDyw9dJxnFxkn3TVmv5GRsXTxegNfONLeeErpxu7c8eqvb96DV/wDcwNfA6+XY3D5lgKeOwcuaFSMZxfimro7AAAAAAAAAAAAAAAAAAAAAAAAAAAAAAAAAFa8eNRvJtHPL6DtUxb9n13UFvN+d1aP4yD/J10786zitn+Ij7tFezptr78l7zXmobfjIvxk1C9Q66rKk706H1FPb92/M/O83LfulE0Nw809DTGkcPltrT5eer5zlvLsunReSQEkAAAov5RunLVKGo8PHr9TVaXq4N/8AJX8oovQ8bWORU9S6ZxGUVLfWQai392S3i/hJJgQD5PepHmWnKmSYh+/hWnFt9YTbaXW/uyUl4JOKLYMlcNc+qaQ1xSxGLbpw5nRrpq1oydne+65ZKMn3934GtQAAAAAAAAAAAAAAAAAAAAAAAAAAAAAARniPqNaX0fXzGLSqW5KSfectlb03l6RZJjPXyiNR/PM8pZDQfu4dc8/Bzmlb+UbfnYEd4Lacln+t6VWpG9LDfXT9Y/YX5+V27pSNTlccCdO/Qui446vG1TFP2rut+TpBeateS/3ljgAAAAAGZuPWnfofWX0hRjani17RWtbnVlNfrGT85ly8IdRf4i0PQq1XepRXsal227wSs23u248rb8Wzh4y6beotE1fYq9XD/XQst3yp80fHeLlsurUSp+AGo/ovVbymu37PFKy32U43cX8VzLzbQGkgAAAAAAAAAAAAAAAAAAAAAAAAAAAAHSzrM8Nk2U1syxrtClBzl8Oy830XmzKGQ4LGa917ClX+1iaznUa6KO8p/wAop287It35ROoZYPJKORUOuIfPN/8A4g1ZfGVvynU+TnpyVHCV9RYiP+p9VSuvup3m16y5V+FgXRSpwpU1TpqySSS8Ej9AAAAAAAAyTrzJq+iteVKOE91QqKtQa7Rb5o/la5d+rizWxUXyh9NvHZFSz7DJueHfLO3/AMcu/wAJW+EmBZOl85pag0/Qzah0qwUmvB9JL4STXwPUKS+TjqJ1KOI05W+79fT9HaMl5buL/Ey7QAAAAAAAAAAAAAAAAAAAAAAAAAAAiWueH2T62lSqZnKpCdO6UqUkm0+z5otdd+lz38kynB5HlVPLMtjy06atFfq2/FtttvxZ3gAAAAAAAAAOtmWAw2aZfUwGOjzU6kXCUfFNWfTdeq6HZAEM0Rw1yTRePqY7LpVZ1Jw5L1ZJ8sbptJRjFbtR3d+m1t7zMAAAAAAAAAAAAAAA/9k="/>
          <p:cNvSpPr>
            <a:spLocks noChangeAspect="1" noChangeArrowheads="1"/>
          </p:cNvSpPr>
          <p:nvPr/>
        </p:nvSpPr>
        <p:spPr bwMode="auto">
          <a:xfrm>
            <a:off x="307975" y="-1744663"/>
            <a:ext cx="48196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2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99" y="3094489"/>
            <a:ext cx="24453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uora yhdysviiva 16"/>
          <p:cNvCxnSpPr/>
          <p:nvPr/>
        </p:nvCxnSpPr>
        <p:spPr>
          <a:xfrm>
            <a:off x="454304" y="3034911"/>
            <a:ext cx="288032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384" y="4538581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113" y="4538581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99" y="4524598"/>
            <a:ext cx="24453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28" y="4538581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81" y="4524598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uora yhdysviiva 19"/>
          <p:cNvCxnSpPr/>
          <p:nvPr/>
        </p:nvCxnSpPr>
        <p:spPr>
          <a:xfrm>
            <a:off x="1609309" y="4091092"/>
            <a:ext cx="36004" cy="16561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uorakulmio 5"/>
          <p:cNvSpPr/>
          <p:nvPr/>
        </p:nvSpPr>
        <p:spPr>
          <a:xfrm>
            <a:off x="3609543" y="2098807"/>
            <a:ext cx="55212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 smtClean="0"/>
              <a:t>Nykysäädöksissä kustannukset mainitaan vain seuraavasti:  valikoimaan ei kuulu toiminta, jonka</a:t>
            </a:r>
            <a:r>
              <a:rPr lang="fi-FI" sz="2000" dirty="0" smtClean="0"/>
              <a:t> </a:t>
            </a:r>
            <a:r>
              <a:rPr lang="fi-FI" sz="2000" b="1" dirty="0" smtClean="0"/>
              <a:t>”vaikuttavuus </a:t>
            </a:r>
            <a:r>
              <a:rPr lang="fi-FI" sz="2000" b="1" dirty="0"/>
              <a:t>on vähäinen</a:t>
            </a:r>
            <a:r>
              <a:rPr lang="fi-FI" sz="2000" b="1" dirty="0">
                <a:solidFill>
                  <a:srgbClr val="FF0000"/>
                </a:solidFill>
              </a:rPr>
              <a:t> ja</a:t>
            </a:r>
          </a:p>
          <a:p>
            <a:r>
              <a:rPr lang="fi-FI" sz="2000" b="1" dirty="0"/>
              <a:t>jonka aiheuttamat kustannukset ovat kohtuuttomat saavutettavissa olevaan terveyshyötyyn ja hoidolliseen arvoon </a:t>
            </a:r>
            <a:r>
              <a:rPr lang="fi-FI" sz="2000" b="1" dirty="0" smtClean="0"/>
              <a:t>nähden”.</a:t>
            </a:r>
            <a:endParaRPr lang="fi-FI" sz="2000" b="1" dirty="0"/>
          </a:p>
          <a:p>
            <a:endParaRPr lang="fi-FI" sz="2000" b="1" dirty="0" smtClean="0"/>
          </a:p>
          <a:p>
            <a:endParaRPr lang="fi-FI" b="1" dirty="0" smtClean="0"/>
          </a:p>
          <a:p>
            <a:r>
              <a:rPr lang="fi-FI" altLang="fi-FI" sz="2000" b="1" dirty="0">
                <a:cs typeface="Arial" charset="0"/>
              </a:rPr>
              <a:t>Kuuluuko siis hyvin lievienkin ongelmien hoito valikoimaan, </a:t>
            </a:r>
            <a:r>
              <a:rPr lang="fi-FI" altLang="fi-FI" sz="2000" b="1" dirty="0" smtClean="0">
                <a:cs typeface="Arial" charset="0"/>
              </a:rPr>
              <a:t>jos </a:t>
            </a:r>
            <a:r>
              <a:rPr lang="fi-FI" altLang="fi-FI" sz="2000" b="1" dirty="0">
                <a:cs typeface="Arial" charset="0"/>
              </a:rPr>
              <a:t>niihin on vaikuttavaa kallista hoitoa?</a:t>
            </a:r>
          </a:p>
          <a:p>
            <a:endParaRPr lang="fi-FI" b="1" dirty="0" smtClean="0">
              <a:solidFill>
                <a:srgbClr val="0000FF"/>
              </a:solidFill>
            </a:endParaRPr>
          </a:p>
          <a:p>
            <a:r>
              <a:rPr lang="fi-FI" sz="2400" b="1" dirty="0" smtClean="0">
                <a:solidFill>
                  <a:srgbClr val="FF00FF"/>
                </a:solidFill>
              </a:rPr>
              <a:t>Mitä on vähäinen vaikuttavuus?</a:t>
            </a:r>
          </a:p>
          <a:p>
            <a:r>
              <a:rPr lang="fi-FI" sz="2400" b="1" dirty="0" smtClean="0">
                <a:solidFill>
                  <a:srgbClr val="FF00FF"/>
                </a:solidFill>
              </a:rPr>
              <a:t>Mitä ovat kohtuuttomat kustannukset?</a:t>
            </a:r>
            <a:endParaRPr lang="fi-FI" sz="2400" dirty="0">
              <a:solidFill>
                <a:srgbClr val="FF00FF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860032" y="1524273"/>
            <a:ext cx="1876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solidFill>
                  <a:srgbClr val="0000FF"/>
                </a:solidFill>
              </a:rPr>
              <a:t>Kysymyksiä</a:t>
            </a:r>
            <a:endParaRPr lang="fi-FI" sz="2800" b="1" dirty="0">
              <a:solidFill>
                <a:srgbClr val="0000FF"/>
              </a:solidFill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2616468" y="895295"/>
            <a:ext cx="6363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solidFill>
                  <a:srgbClr val="0000FF"/>
                </a:solidFill>
              </a:rPr>
              <a:t>Valikoimasta ulos rajaamisen vaikeudesta</a:t>
            </a:r>
            <a:endParaRPr lang="fi-FI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647565" y="1955357"/>
            <a:ext cx="81369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palveluvalikoiman </a:t>
            </a:r>
            <a:r>
              <a:rPr lang="fi-FI" sz="2000" b="1" dirty="0"/>
              <a:t>osia ovat aiemmin määritelleet monet eri toimijat ilman kokonaisuuden koordinointia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i-FI" sz="2000" b="1" dirty="0"/>
              <a:t>sitovia linjausmekanismeja: lainsäädäntö, lääkekorvausjärjestelmä, </a:t>
            </a:r>
            <a:r>
              <a:rPr lang="fi-FI" sz="2000" b="1" dirty="0" err="1"/>
              <a:t>KELAn</a:t>
            </a:r>
            <a:r>
              <a:rPr lang="fi-FI" sz="2000" b="1" dirty="0"/>
              <a:t> linjaukset, kansallinen rokotus- ja seulontaohjelma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i-FI" sz="2000" b="1" dirty="0"/>
              <a:t>suositusluonteisia linjausmekanismeja: </a:t>
            </a:r>
            <a:r>
              <a:rPr lang="fi-FI" sz="2000" b="1" dirty="0" err="1"/>
              <a:t>STM:n</a:t>
            </a:r>
            <a:r>
              <a:rPr lang="fi-FI" sz="2000" b="1" dirty="0"/>
              <a:t> yhtenäiset kiireettömän hoidon perusteet, Käypä hoito, HALO</a:t>
            </a:r>
          </a:p>
          <a:p>
            <a:r>
              <a:rPr lang="fi-FI" b="1" dirty="0"/>
              <a:t> </a:t>
            </a:r>
          </a:p>
        </p:txBody>
      </p:sp>
      <p:sp>
        <p:nvSpPr>
          <p:cNvPr id="5" name="Suorakulmio 4"/>
          <p:cNvSpPr/>
          <p:nvPr/>
        </p:nvSpPr>
        <p:spPr>
          <a:xfrm>
            <a:off x="518723" y="878139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i-FI" sz="3200" b="1" dirty="0" smtClean="0">
                <a:solidFill>
                  <a:srgbClr val="0000FF"/>
                </a:solidFill>
              </a:rPr>
              <a:t>PALKO </a:t>
            </a:r>
            <a:r>
              <a:rPr lang="fi-FI" sz="3200" b="1" dirty="0">
                <a:solidFill>
                  <a:srgbClr val="0000FF"/>
                </a:solidFill>
              </a:rPr>
              <a:t>määrittelee Suomen terveydenhuollon palveluvalikoiman </a:t>
            </a:r>
            <a:r>
              <a:rPr lang="fi-FI" sz="3200" b="1" dirty="0">
                <a:solidFill>
                  <a:srgbClr val="CB16FC"/>
                </a:solidFill>
              </a:rPr>
              <a:t>k</a:t>
            </a:r>
            <a:r>
              <a:rPr lang="fi-FI" sz="3200" b="1" dirty="0">
                <a:solidFill>
                  <a:srgbClr val="CC00FF"/>
                </a:solidFill>
              </a:rPr>
              <a:t>okonaisuutt</a:t>
            </a:r>
            <a:r>
              <a:rPr lang="fi-FI" sz="3200" b="1" dirty="0">
                <a:solidFill>
                  <a:srgbClr val="CB16FC"/>
                </a:solidFill>
              </a:rPr>
              <a:t>a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93168" y="4005064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PALKO on alkanut rakentaa palveluvalikoiman kokonaisuutta  etsimällä ja tunnistamalla katvealueita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err="1" smtClean="0"/>
              <a:t>PALKOn</a:t>
            </a:r>
            <a:r>
              <a:rPr lang="fi-FI" sz="2000" b="1" dirty="0" smtClean="0"/>
              <a:t> oman toiminnan priorisointi kriittisen tärkeää: </a:t>
            </a:r>
          </a:p>
          <a:p>
            <a:r>
              <a:rPr lang="fi-FI" b="1" dirty="0" smtClean="0"/>
              <a:t>mitkä potilas-/sairausryhmät, mitkä hoidot/palvelut vaativat kiireisimmin määrittelyä?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 smtClean="0">
                <a:solidFill>
                  <a:srgbClr val="CC00FF"/>
                </a:solidFill>
              </a:rPr>
              <a:t>palveluvalikoima ei tule ikinä ihan  valmiiksi: sen määrittely on jatkuvaa, päivittyvää, täydentyvää</a:t>
            </a:r>
            <a:endParaRPr lang="fi-FI" sz="24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RN3JMuHqDsdRg1N2DhqVz7jJF5yWuB8zCIQ0_N6ZMSOcQpDMtY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606654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1032213" y="6063679"/>
            <a:ext cx="7849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00FF"/>
                </a:solidFill>
              </a:rPr>
              <a:t>Paljon paloja on jo käytettävissä (mutta uusiakin tarvitaan).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80942" y="7978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Palveluvalikoima erillisistä osista yhdeksi </a:t>
            </a:r>
          </a:p>
          <a:p>
            <a:pPr algn="ctr"/>
            <a:r>
              <a:rPr lang="fi-FI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kokonaisuudeksi</a:t>
            </a:r>
            <a:endParaRPr lang="fi-FI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611560" y="2132856"/>
            <a:ext cx="8208912" cy="3817094"/>
          </a:xfrm>
        </p:spPr>
        <p:txBody>
          <a:bodyPr>
            <a:noAutofit/>
          </a:bodyPr>
          <a:lstStyle/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avoimuus </a:t>
            </a:r>
            <a:r>
              <a:rPr lang="fi-FI" altLang="fi-FI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(kuuleminen, perustelut)</a:t>
            </a:r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läpinäkyvyys</a:t>
            </a:r>
          </a:p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vuorovaikutteisuus</a:t>
            </a:r>
          </a:p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luotettavuus</a:t>
            </a:r>
          </a:p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riippumattomuus</a:t>
            </a:r>
          </a:p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nopeus, ajantasaisuus</a:t>
            </a:r>
          </a:p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ymmärrettävyys, selvyys</a:t>
            </a:r>
          </a:p>
          <a:p>
            <a:r>
              <a:rPr lang="fi-FI" altLang="fi-FI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monikanavaisuus</a:t>
            </a:r>
          </a:p>
          <a:p>
            <a:r>
              <a:rPr lang="fi-FI" altLang="fi-FI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tasavertaisuus</a:t>
            </a:r>
            <a:endParaRPr lang="fi-FI" altLang="fi-FI" sz="24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fi-FI" altLang="fi-FI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fi-FI" altLang="fi-FI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fi-FI" altLang="fi-FI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125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fld id="{C1CEDA4E-808D-4E52-BAEA-9B8569D7A6F3}" type="slidenum">
              <a:rPr lang="en-US" altLang="fi-FI" sz="900" smtClean="0"/>
              <a:pPr eaLnBrk="1" hangingPunct="1"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altLang="fi-FI" sz="900" smtClean="0"/>
          </a:p>
        </p:txBody>
      </p:sp>
      <p:sp>
        <p:nvSpPr>
          <p:cNvPr id="5122" name="Otsikk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792088"/>
          </a:xfrm>
        </p:spPr>
        <p:txBody>
          <a:bodyPr>
            <a:normAutofit/>
          </a:bodyPr>
          <a:lstStyle/>
          <a:p>
            <a:r>
              <a:rPr lang="fi-FI" altLang="fi-FI" sz="3600" b="1" dirty="0" smtClean="0">
                <a:solidFill>
                  <a:srgbClr val="00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Viestinnän ≈ toiminnan periaatteet</a:t>
            </a:r>
          </a:p>
        </p:txBody>
      </p:sp>
    </p:spTree>
    <p:extLst>
      <p:ext uri="{BB962C8B-B14F-4D97-AF65-F5344CB8AC3E}">
        <p14:creationId xmlns:p14="http://schemas.microsoft.com/office/powerpoint/2010/main" val="7731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dirty="0" smtClean="0">
                <a:solidFill>
                  <a:srgbClr val="0000FF"/>
                </a:solidFill>
              </a:rPr>
              <a:t>Prosessit</a:t>
            </a:r>
            <a:endParaRPr lang="fi-FI" sz="8000" dirty="0">
              <a:solidFill>
                <a:srgbClr val="0000FF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A9CA-DD9C-4E4A-B1CD-8E8F7CAEE2D4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4977-9930-4604-8B32-30F72A5A4ED4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51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9402-3F56-47AE-9E67-7937CE684FEC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15</a:t>
            </a:fld>
            <a:endParaRPr lang="fi-FI"/>
          </a:p>
        </p:txBody>
      </p:sp>
      <p:sp>
        <p:nvSpPr>
          <p:cNvPr id="7" name="Suorakulmio 20"/>
          <p:cNvSpPr>
            <a:spLocks noChangeArrowheads="1"/>
          </p:cNvSpPr>
          <p:nvPr/>
        </p:nvSpPr>
        <p:spPr bwMode="auto">
          <a:xfrm>
            <a:off x="3779912" y="332656"/>
            <a:ext cx="4686300" cy="514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PALKON LAUSUNTOPROSESSI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i 11"/>
          <p:cNvSpPr>
            <a:spLocks noChangeArrowheads="1"/>
          </p:cNvSpPr>
          <p:nvPr/>
        </p:nvSpPr>
        <p:spPr bwMode="auto">
          <a:xfrm>
            <a:off x="2066912" y="2681893"/>
            <a:ext cx="2362200" cy="2057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VALMISTELU</a:t>
            </a:r>
            <a:endParaRPr kumimoji="0" lang="fi-FI" altLang="fi-F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sihteeristö</a:t>
            </a:r>
            <a:endParaRPr kumimoji="0" lang="fi-FI" altLang="fi-F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jaostot</a:t>
            </a:r>
            <a:endParaRPr kumimoji="0" lang="fi-FI" altLang="fi-F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asiantuntijat</a:t>
            </a:r>
            <a:endParaRPr kumimoji="0" lang="fi-FI" altLang="fi-F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tarvittavat selvitykset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i 13"/>
          <p:cNvSpPr>
            <a:spLocks noChangeArrowheads="1"/>
          </p:cNvSpPr>
          <p:nvPr/>
        </p:nvSpPr>
        <p:spPr bwMode="auto">
          <a:xfrm>
            <a:off x="180975" y="2749550"/>
            <a:ext cx="1676400" cy="183832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PYYNTÖ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HO:lta</a:t>
            </a:r>
            <a:r>
              <a:rPr kumimoji="0" lang="fi-FI" alt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Kelalta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muulta</a:t>
            </a:r>
            <a:r>
              <a:rPr kumimoji="0" lang="fi-FI" altLang="fi-FI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alt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viranomaiselta</a:t>
            </a:r>
            <a:endParaRPr kumimoji="0" lang="fi-FI" alt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orakulmio 18"/>
          <p:cNvSpPr>
            <a:spLocks noChangeArrowheads="1"/>
          </p:cNvSpPr>
          <p:nvPr/>
        </p:nvSpPr>
        <p:spPr bwMode="auto">
          <a:xfrm>
            <a:off x="7308304" y="2992777"/>
            <a:ext cx="1466850" cy="1485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PALKO päättää lausunnosta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orakulmio 19"/>
          <p:cNvSpPr>
            <a:spLocks noChangeArrowheads="1"/>
          </p:cNvSpPr>
          <p:nvPr/>
        </p:nvSpPr>
        <p:spPr bwMode="auto">
          <a:xfrm>
            <a:off x="4716016" y="3486755"/>
            <a:ext cx="2152650" cy="447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LAUSUNTOLUONNOS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Nuoli oikealle 11"/>
          <p:cNvSpPr/>
          <p:nvPr/>
        </p:nvSpPr>
        <p:spPr>
          <a:xfrm>
            <a:off x="1857375" y="3390712"/>
            <a:ext cx="666750" cy="63976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Nuoli oikealle 12"/>
          <p:cNvSpPr/>
          <p:nvPr/>
        </p:nvSpPr>
        <p:spPr>
          <a:xfrm>
            <a:off x="4024299" y="3511889"/>
            <a:ext cx="809625" cy="44767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4" name="Nuoli oikealle 13"/>
          <p:cNvSpPr/>
          <p:nvPr/>
        </p:nvSpPr>
        <p:spPr>
          <a:xfrm>
            <a:off x="6868666" y="3597615"/>
            <a:ext cx="663674" cy="27622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llipsi 10"/>
          <p:cNvSpPr>
            <a:spLocks noChangeArrowheads="1"/>
          </p:cNvSpPr>
          <p:nvPr/>
        </p:nvSpPr>
        <p:spPr bwMode="auto">
          <a:xfrm>
            <a:off x="7018953" y="1196752"/>
            <a:ext cx="2045552" cy="101941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sz="1200" b="1" dirty="0" smtClean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LAUSUNTO</a:t>
            </a: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*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0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www.palveluvalikoima.fi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Ylänuoli 1"/>
          <p:cNvSpPr/>
          <p:nvPr/>
        </p:nvSpPr>
        <p:spPr>
          <a:xfrm>
            <a:off x="7908441" y="2216162"/>
            <a:ext cx="484632" cy="761401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5652121" y="5295691"/>
            <a:ext cx="3944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*siltä osin kuin ei sisällä salassa pidettäviä tietoja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8655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Kuvaselitenuoli oikealle 4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963045" y="893778"/>
            <a:ext cx="419100" cy="5629275"/>
          </a:xfrm>
          <a:prstGeom prst="rightArrowCallout">
            <a:avLst>
              <a:gd name="adj1" fmla="val 24998"/>
              <a:gd name="adj2" fmla="val 24998"/>
              <a:gd name="adj3" fmla="val 25000"/>
              <a:gd name="adj4" fmla="val 6497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AIHEEHDOTUKSET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Ellipsi 1"/>
          <p:cNvSpPr>
            <a:spLocks noChangeArrowheads="1"/>
          </p:cNvSpPr>
          <p:nvPr/>
        </p:nvSpPr>
        <p:spPr bwMode="auto">
          <a:xfrm>
            <a:off x="107504" y="879475"/>
            <a:ext cx="1844300" cy="676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PALKOn jäsenet ja jaostot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Ellipsi 2"/>
          <p:cNvSpPr>
            <a:spLocks noChangeArrowheads="1"/>
          </p:cNvSpPr>
          <p:nvPr/>
        </p:nvSpPr>
        <p:spPr bwMode="auto">
          <a:xfrm>
            <a:off x="5249646" y="1955376"/>
            <a:ext cx="3973421" cy="335713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i 3"/>
          <p:cNvSpPr>
            <a:spLocks noChangeArrowheads="1"/>
          </p:cNvSpPr>
          <p:nvPr/>
        </p:nvSpPr>
        <p:spPr bwMode="auto">
          <a:xfrm>
            <a:off x="4111378" y="1660736"/>
            <a:ext cx="2005598" cy="70508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Ei suositusta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9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www.palveluvalikoima.fi</a:t>
            </a:r>
            <a:endParaRPr lang="fi-FI" altLang="fi-FI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Ellipsi 4"/>
          <p:cNvSpPr>
            <a:spLocks noChangeArrowheads="1"/>
          </p:cNvSpPr>
          <p:nvPr/>
        </p:nvSpPr>
        <p:spPr bwMode="auto">
          <a:xfrm>
            <a:off x="107503" y="2403475"/>
            <a:ext cx="1853826" cy="7143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Viranomaiset (Kela ym.)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Ellipsi 5"/>
          <p:cNvSpPr>
            <a:spLocks noChangeArrowheads="1"/>
          </p:cNvSpPr>
          <p:nvPr/>
        </p:nvSpPr>
        <p:spPr bwMode="auto">
          <a:xfrm>
            <a:off x="107502" y="3189287"/>
            <a:ext cx="1871497" cy="9429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Terveydenhuollon palveluiden järjestäjät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Ellipsi 6"/>
          <p:cNvSpPr>
            <a:spLocks noChangeArrowheads="1"/>
          </p:cNvSpPr>
          <p:nvPr/>
        </p:nvSpPr>
        <p:spPr bwMode="auto">
          <a:xfrm>
            <a:off x="107504" y="4171824"/>
            <a:ext cx="1883221" cy="9048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Terveydenhuollon palveluiden tuottajat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Ellipsi 7"/>
          <p:cNvSpPr>
            <a:spLocks noChangeArrowheads="1"/>
          </p:cNvSpPr>
          <p:nvPr/>
        </p:nvSpPr>
        <p:spPr bwMode="auto">
          <a:xfrm>
            <a:off x="107504" y="5112878"/>
            <a:ext cx="1900071" cy="7429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Terveydenhuollon ammattilaiset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Ellipsi 8"/>
          <p:cNvSpPr>
            <a:spLocks noChangeArrowheads="1"/>
          </p:cNvSpPr>
          <p:nvPr/>
        </p:nvSpPr>
        <p:spPr bwMode="auto">
          <a:xfrm>
            <a:off x="107503" y="1646238"/>
            <a:ext cx="1845859" cy="61827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Potilaat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Ellipsi 9"/>
          <p:cNvSpPr>
            <a:spLocks noChangeArrowheads="1"/>
          </p:cNvSpPr>
          <p:nvPr/>
        </p:nvSpPr>
        <p:spPr bwMode="auto">
          <a:xfrm>
            <a:off x="107504" y="5913438"/>
            <a:ext cx="1900071" cy="60961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Järjestöt</a:t>
            </a:r>
            <a:endParaRPr lang="fi-FI" altLang="fi-FI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Ellipsi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1570" y="5366298"/>
            <a:ext cx="1976315" cy="917741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Suositusluonnos </a:t>
            </a:r>
            <a:r>
              <a:rPr lang="fi-FI" altLang="fi-FI" sz="1200" b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kommentoitavaksi</a:t>
            </a:r>
            <a:r>
              <a:rPr lang="fi-FI" altLang="fi-FI" sz="9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www.palveluvalikoima.fi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Suorakulmio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04248" y="3722687"/>
            <a:ext cx="1031404" cy="1360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SELVITYKSET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Fimea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Finohta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Käypä hoito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Kliiniset asiantuntijat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uorakulmio 15"/>
          <p:cNvSpPr>
            <a:spLocks noChangeArrowheads="1"/>
          </p:cNvSpPr>
          <p:nvPr/>
        </p:nvSpPr>
        <p:spPr bwMode="auto">
          <a:xfrm>
            <a:off x="6804248" y="2264514"/>
            <a:ext cx="1023937" cy="11334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VALMISTELU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sihteeristö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jaostot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asiantuntijat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uorakulmio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764938" y="3004453"/>
            <a:ext cx="1231976" cy="13126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 päättää: </a:t>
            </a: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 vai ei / muu kannanotto vai ei 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9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(päätös perusteltava)</a:t>
            </a:r>
            <a:endParaRPr lang="fi-FI" altLang="fi-FI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Suorakulmio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399923" y="3163711"/>
            <a:ext cx="1130755" cy="1008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sz="1100" b="1" dirty="0" smtClean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ESIVALMISTELU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sihteeristö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jaostot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asiantuntijat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Suorakulmio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00623" y="2473436"/>
            <a:ext cx="957262" cy="1782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SUOSITUS-LUONNOS PALKOLLE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Suorakulmio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59751" y="5528649"/>
            <a:ext cx="1314450" cy="828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 käsittelee kommentit ja hyväksyy suosituksen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Nuoli oikealle 54"/>
          <p:cNvSpPr/>
          <p:nvPr/>
        </p:nvSpPr>
        <p:spPr>
          <a:xfrm>
            <a:off x="3465430" y="3502447"/>
            <a:ext cx="347980" cy="2825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6" name="Nuoli oikealle 55"/>
          <p:cNvSpPr/>
          <p:nvPr/>
        </p:nvSpPr>
        <p:spPr>
          <a:xfrm>
            <a:off x="4953000" y="3536188"/>
            <a:ext cx="435158" cy="27114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8" name="Nuoli ylös ja alas 57"/>
          <p:cNvSpPr/>
          <p:nvPr/>
        </p:nvSpPr>
        <p:spPr>
          <a:xfrm>
            <a:off x="7192391" y="3367412"/>
            <a:ext cx="247650" cy="482474"/>
          </a:xfrm>
          <a:prstGeom prst="up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9" name="Nuoli oikealle 58"/>
          <p:cNvSpPr/>
          <p:nvPr/>
        </p:nvSpPr>
        <p:spPr>
          <a:xfrm>
            <a:off x="7677764" y="3454206"/>
            <a:ext cx="499315" cy="27086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0" name="Alanuoli 59"/>
          <p:cNvSpPr/>
          <p:nvPr/>
        </p:nvSpPr>
        <p:spPr>
          <a:xfrm rot="818902">
            <a:off x="8265199" y="4238992"/>
            <a:ext cx="333375" cy="1268231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1" name="Nuoli vasemmalle 60"/>
          <p:cNvSpPr/>
          <p:nvPr/>
        </p:nvSpPr>
        <p:spPr>
          <a:xfrm rot="21165676">
            <a:off x="6669228" y="5765340"/>
            <a:ext cx="533400" cy="26670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3" name="Suorakulmio 49"/>
          <p:cNvSpPr>
            <a:spLocks noChangeArrowheads="1"/>
          </p:cNvSpPr>
          <p:nvPr/>
        </p:nvSpPr>
        <p:spPr bwMode="auto">
          <a:xfrm>
            <a:off x="3387299" y="989012"/>
            <a:ext cx="4505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PALKON SUOSITUSPROSESSI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Alanuoli 63"/>
          <p:cNvSpPr/>
          <p:nvPr/>
        </p:nvSpPr>
        <p:spPr>
          <a:xfrm rot="12866659">
            <a:off x="4271388" y="2247146"/>
            <a:ext cx="219075" cy="904875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5" name="Ellipsi 10"/>
          <p:cNvSpPr>
            <a:spLocks noChangeArrowheads="1"/>
          </p:cNvSpPr>
          <p:nvPr/>
        </p:nvSpPr>
        <p:spPr bwMode="auto">
          <a:xfrm>
            <a:off x="2681608" y="5577297"/>
            <a:ext cx="2045552" cy="7313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sz="1200" b="1" dirty="0" smtClean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 </a:t>
            </a:r>
            <a:r>
              <a:rPr lang="fi-FI" altLang="fi-FI" sz="10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www.palveluvalikoima.fi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Nuoli vasemmalle 65"/>
          <p:cNvSpPr/>
          <p:nvPr/>
        </p:nvSpPr>
        <p:spPr>
          <a:xfrm>
            <a:off x="4638931" y="5766773"/>
            <a:ext cx="906801" cy="352425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7" name="Rectangle 8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300" b="1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Kaareutuva nuoli 9"/>
          <p:cNvSpPr/>
          <p:nvPr/>
        </p:nvSpPr>
        <p:spPr>
          <a:xfrm flipH="1">
            <a:off x="5926139" y="1753356"/>
            <a:ext cx="2801211" cy="720080"/>
          </a:xfrm>
          <a:prstGeom prst="ben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343091" y="3406574"/>
            <a:ext cx="1547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SUOSITUKSEN LUONNOSTELU</a:t>
            </a:r>
            <a:endParaRPr lang="fi-FI" sz="1400" b="1" dirty="0"/>
          </a:p>
        </p:txBody>
      </p:sp>
      <p:sp>
        <p:nvSpPr>
          <p:cNvPr id="12" name="Kuusikulmio 11"/>
          <p:cNvSpPr/>
          <p:nvPr/>
        </p:nvSpPr>
        <p:spPr>
          <a:xfrm>
            <a:off x="7524328" y="228600"/>
            <a:ext cx="513691" cy="464096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0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17</a:t>
            </a:fld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76291"/>
              </p:ext>
            </p:extLst>
          </p:nvPr>
        </p:nvGraphicFramePr>
        <p:xfrm>
          <a:off x="580532" y="1988840"/>
          <a:ext cx="8229600" cy="372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688"/>
                <a:gridCol w="3211912"/>
              </a:tblGrid>
              <a:tr h="318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Peruste</a:t>
                      </a:r>
                      <a:endParaRPr lang="fi-FI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Pisteytys</a:t>
                      </a:r>
                      <a:endParaRPr lang="fi-FI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  <a:tr h="53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Kliinisten käytäntöjen vaihtelu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4 p: hyvin suuri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1 p: ei vaihtelua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  <a:tr h="53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Terveysongelman yleisyys 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4 p: hyvin yleinen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1 p: harvinainen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  <a:tr h="53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Terveysongelman vakavuus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4 p: hyvin suuri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1 p: hyvin vähäinen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  <a:tr h="53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 smtClean="0">
                          <a:effectLst/>
                        </a:rPr>
                        <a:t>Hoito/tutkimus/kuntoutusmenetelmän </a:t>
                      </a:r>
                      <a:r>
                        <a:rPr lang="fi-FI" sz="1400" b="1" dirty="0">
                          <a:effectLst/>
                        </a:rPr>
                        <a:t>haitat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4 p: hyvin suuret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1 p: hyvin vähäiset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  <a:tr h="53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Taloudelliset vaikutukset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4 p: hyvin suuret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1 p: hyvin vähäiset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  <a:tr h="680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Eettiset kysymykset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1" dirty="0">
                          <a:effectLst/>
                        </a:rPr>
                        <a:t>(arvokeskustelu tarpeen, erityisen haavoittuvat potilasryhmät, yhdenvertaisuuskysymykset, menetelmän voimakas markkinointi)</a:t>
                      </a:r>
                      <a:endParaRPr lang="fi-FI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4 p: hyvin merkittävät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1 p: ei eettisiä ongelmia</a:t>
                      </a:r>
                      <a:endParaRPr lang="fi-FI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394" marR="87394" marT="43697" marB="43697"/>
                </a:tc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475656" y="980728"/>
            <a:ext cx="6070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>
                <a:solidFill>
                  <a:srgbClr val="0000FF"/>
                </a:solidFill>
              </a:rPr>
              <a:t>Aiheiden valinnassa apuna relevanssipisteytys</a:t>
            </a:r>
            <a:endParaRPr lang="fi-FI" sz="2400" b="1" dirty="0">
              <a:solidFill>
                <a:srgbClr val="0000FF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1547664" y="1516142"/>
            <a:ext cx="6295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Kuuden tekijän pisteytys 4-portaisella asteikolla: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868098" y="5939988"/>
            <a:ext cx="765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Mitä enemmän pisteitä aihe saa, sen tärkeämpää </a:t>
            </a:r>
            <a:r>
              <a:rPr lang="fi-FI" b="1" dirty="0" err="1" smtClean="0">
                <a:solidFill>
                  <a:srgbClr val="0000FF"/>
                </a:solidFill>
              </a:rPr>
              <a:t>PALKOn</a:t>
            </a:r>
            <a:r>
              <a:rPr lang="fi-FI" b="1" dirty="0" smtClean="0">
                <a:solidFill>
                  <a:srgbClr val="0000FF"/>
                </a:solidFill>
              </a:rPr>
              <a:t> ottaa se käsittelyyn.</a:t>
            </a:r>
            <a:endParaRPr lang="fi-FI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 txBox="1">
            <a:spLocks/>
          </p:cNvSpPr>
          <p:nvPr/>
        </p:nvSpPr>
        <p:spPr bwMode="auto">
          <a:xfrm>
            <a:off x="611560" y="980728"/>
            <a:ext cx="7849616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fi-FI" altLang="fi-FI" sz="3200" b="1" dirty="0" err="1" smtClean="0">
                <a:solidFill>
                  <a:srgbClr val="0000FF"/>
                </a:solidFill>
              </a:rPr>
              <a:t>PALKOn</a:t>
            </a:r>
            <a:r>
              <a:rPr lang="fi-FI" altLang="fi-FI" sz="3200" b="1" dirty="0" smtClean="0">
                <a:solidFill>
                  <a:srgbClr val="0000FF"/>
                </a:solidFill>
              </a:rPr>
              <a:t> jaostot ehdottavat aiheita ja osallistuvat niiden valmisteluun</a:t>
            </a:r>
            <a:endParaRPr lang="fi-FI" altLang="fi-FI" sz="3200" b="1" dirty="0">
              <a:solidFill>
                <a:srgbClr val="0000FF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899592" y="2420888"/>
            <a:ext cx="68865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solidFill>
                  <a:srgbClr val="CA10A2"/>
                </a:solidFill>
              </a:rPr>
              <a:t>Prosessien ja periaatteiden </a:t>
            </a:r>
            <a:r>
              <a:rPr lang="fi-FI" sz="2800" b="1" dirty="0">
                <a:solidFill>
                  <a:srgbClr val="CA10A2"/>
                </a:solidFill>
              </a:rPr>
              <a:t>(PROPE) </a:t>
            </a:r>
            <a:r>
              <a:rPr lang="fi-FI" sz="2800" b="1" dirty="0" smtClean="0">
                <a:solidFill>
                  <a:srgbClr val="CA10A2"/>
                </a:solidFill>
              </a:rPr>
              <a:t>jaosto</a:t>
            </a:r>
          </a:p>
          <a:p>
            <a:r>
              <a:rPr lang="fi-FI" sz="2800" b="1" dirty="0" smtClean="0">
                <a:solidFill>
                  <a:srgbClr val="CA10A2"/>
                </a:solidFill>
              </a:rPr>
              <a:t>Suun </a:t>
            </a:r>
            <a:r>
              <a:rPr lang="fi-FI" sz="2800" b="1" dirty="0">
                <a:solidFill>
                  <a:srgbClr val="CA10A2"/>
                </a:solidFill>
              </a:rPr>
              <a:t>terveydenhuollon (SUTE) jaosto </a:t>
            </a:r>
            <a:endParaRPr lang="fi-FI" sz="2800" b="1" dirty="0" smtClean="0">
              <a:solidFill>
                <a:srgbClr val="CA10A2"/>
              </a:solidFill>
            </a:endParaRPr>
          </a:p>
          <a:p>
            <a:r>
              <a:rPr lang="fi-FI" sz="2800" b="1" dirty="0" smtClean="0">
                <a:solidFill>
                  <a:srgbClr val="CA10A2"/>
                </a:solidFill>
              </a:rPr>
              <a:t>Tuki- ja liikuntaelinsairauksien (TULES) jaosto</a:t>
            </a:r>
            <a:endParaRPr lang="fi-FI" sz="2800" b="1" dirty="0">
              <a:solidFill>
                <a:srgbClr val="CA10A2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01670" y="4005064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jaostot valmistelevat asioita yhdessä </a:t>
            </a:r>
            <a:r>
              <a:rPr lang="fi-FI" sz="2000" b="1" dirty="0" err="1" smtClean="0"/>
              <a:t>PALKOn</a:t>
            </a:r>
            <a:r>
              <a:rPr lang="fi-FI" sz="2000" b="1" dirty="0" smtClean="0"/>
              <a:t> sihteeristön kanssa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PALKO käsittelee ja päättää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kaikkien asioiden valmisteluun ei tarvita jaostoja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jaoston </a:t>
            </a:r>
            <a:r>
              <a:rPr lang="fi-FI" sz="2000" b="1" dirty="0" err="1" smtClean="0"/>
              <a:t>pj:t</a:t>
            </a:r>
            <a:r>
              <a:rPr lang="fi-FI" sz="2000" b="1" dirty="0" smtClean="0"/>
              <a:t> ovat </a:t>
            </a:r>
            <a:r>
              <a:rPr lang="fi-FI" sz="2000" b="1" dirty="0" err="1" smtClean="0"/>
              <a:t>PALKOn</a:t>
            </a:r>
            <a:r>
              <a:rPr lang="fi-FI" sz="2000" b="1" dirty="0" smtClean="0"/>
              <a:t> jäseniä mutta muina jaostojen jäseninä voi toimia myös </a:t>
            </a:r>
            <a:r>
              <a:rPr lang="fi-FI" sz="2000" b="1" dirty="0" err="1" smtClean="0"/>
              <a:t>PALKOn</a:t>
            </a:r>
            <a:r>
              <a:rPr lang="fi-FI" sz="2000" b="1" dirty="0" smtClean="0"/>
              <a:t> ulkopuolisia asiantuntijoita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1" dirty="0" smtClean="0"/>
              <a:t>tarvittaessa voidaan perustaa lisää </a:t>
            </a:r>
            <a:r>
              <a:rPr lang="fi-FI" sz="2000" b="1" dirty="0"/>
              <a:t>jaostoja</a:t>
            </a:r>
            <a:r>
              <a:rPr lang="fi-FI" sz="2400" b="1" dirty="0"/>
              <a:t> </a:t>
            </a:r>
            <a:endParaRPr lang="fi-FI" sz="2400" b="1" dirty="0" smtClean="0"/>
          </a:p>
          <a:p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1198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black"/>
                </a:solidFill>
              </a:rPr>
              <a:t>22.10.2015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3" name="Pyöristetty suorakulmio 36"/>
          <p:cNvSpPr>
            <a:spLocks noChangeArrowheads="1"/>
          </p:cNvSpPr>
          <p:nvPr/>
        </p:nvSpPr>
        <p:spPr bwMode="auto">
          <a:xfrm>
            <a:off x="4427984" y="1604963"/>
            <a:ext cx="4267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SUOSITUSLAUSE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Kuvaselitenuoli oikealle 57"/>
          <p:cNvSpPr>
            <a:spLocks noChangeArrowheads="1"/>
          </p:cNvSpPr>
          <p:nvPr/>
        </p:nvSpPr>
        <p:spPr bwMode="auto">
          <a:xfrm>
            <a:off x="2799209" y="1604963"/>
            <a:ext cx="1628775" cy="533400"/>
          </a:xfrm>
          <a:prstGeom prst="rightArrowCallout">
            <a:avLst>
              <a:gd name="adj1" fmla="val 25000"/>
              <a:gd name="adj2" fmla="val 25000"/>
              <a:gd name="adj3" fmla="val 24994"/>
              <a:gd name="adj4" fmla="val 6497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SUOSITUS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orakulmio 61"/>
          <p:cNvSpPr>
            <a:spLocks noChangeArrowheads="1"/>
          </p:cNvSpPr>
          <p:nvPr/>
        </p:nvSpPr>
        <p:spPr bwMode="auto">
          <a:xfrm>
            <a:off x="2789684" y="1003300"/>
            <a:ext cx="5905500" cy="45720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SUOSITUSTEN RAKENNE</a:t>
            </a:r>
            <a:endParaRPr kumimoji="0" lang="fi-FI" alt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yöristetty suorakulmio 29"/>
          <p:cNvSpPr>
            <a:spLocks noChangeArrowheads="1"/>
          </p:cNvSpPr>
          <p:nvPr/>
        </p:nvSpPr>
        <p:spPr bwMode="auto">
          <a:xfrm>
            <a:off x="4427984" y="5418138"/>
            <a:ext cx="4267200" cy="704850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LISÄTIEDOT </a:t>
            </a:r>
            <a:endParaRPr kumimoji="0" lang="fi-FI" altLang="fi-FI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Linkit selvityksiin, kirjallisuuteen, yms.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yöristetty suorakulmio 30"/>
          <p:cNvSpPr>
            <a:spLocks noChangeArrowheads="1"/>
          </p:cNvSpPr>
          <p:nvPr/>
        </p:nvSpPr>
        <p:spPr bwMode="auto">
          <a:xfrm>
            <a:off x="4427984" y="4799013"/>
            <a:ext cx="4267200" cy="619125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DIAGNOOSI- JA TOIMENPIDEKOODIT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yöristetty suorakulmio 31"/>
          <p:cNvSpPr>
            <a:spLocks noChangeArrowheads="1"/>
          </p:cNvSpPr>
          <p:nvPr/>
        </p:nvSpPr>
        <p:spPr bwMode="auto">
          <a:xfrm>
            <a:off x="4427984" y="4294188"/>
            <a:ext cx="426720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EETTISET YM. ERITYISKYSYMYKSET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yöristetty suorakulmio 32"/>
          <p:cNvSpPr>
            <a:spLocks noChangeArrowheads="1"/>
          </p:cNvSpPr>
          <p:nvPr/>
        </p:nvSpPr>
        <p:spPr bwMode="auto">
          <a:xfrm>
            <a:off x="4427984" y="3779838"/>
            <a:ext cx="4267200" cy="5143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KUSTANNUKSET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yöristetty suorakulmio 33"/>
          <p:cNvSpPr>
            <a:spLocks noChangeArrowheads="1"/>
          </p:cNvSpPr>
          <p:nvPr/>
        </p:nvSpPr>
        <p:spPr bwMode="auto">
          <a:xfrm>
            <a:off x="4427984" y="3246438"/>
            <a:ext cx="4267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TURVALLISUUS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yöristetty suorakulmio 34"/>
          <p:cNvSpPr>
            <a:spLocks noChangeArrowheads="1"/>
          </p:cNvSpPr>
          <p:nvPr/>
        </p:nvSpPr>
        <p:spPr bwMode="auto">
          <a:xfrm>
            <a:off x="4418459" y="2722563"/>
            <a:ext cx="4276725" cy="523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VAIKUTTAVUUS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yöristetty suorakulmio 35"/>
          <p:cNvSpPr>
            <a:spLocks noChangeArrowheads="1"/>
          </p:cNvSpPr>
          <p:nvPr/>
        </p:nvSpPr>
        <p:spPr bwMode="auto">
          <a:xfrm>
            <a:off x="4427984" y="2141538"/>
            <a:ext cx="4267200" cy="5810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TERVEYSONGELMAN VAKAVUUS</a:t>
            </a:r>
            <a:endParaRPr kumimoji="0" lang="fi-FI" alt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Kuvaselitenuoli oikealle 58"/>
          <p:cNvSpPr>
            <a:spLocks noChangeArrowheads="1"/>
          </p:cNvSpPr>
          <p:nvPr/>
        </p:nvSpPr>
        <p:spPr bwMode="auto">
          <a:xfrm>
            <a:off x="2799209" y="2151063"/>
            <a:ext cx="1628775" cy="2647950"/>
          </a:xfrm>
          <a:prstGeom prst="rightArrowCallout">
            <a:avLst>
              <a:gd name="adj1" fmla="val 25003"/>
              <a:gd name="adj2" fmla="val 25003"/>
              <a:gd name="adj3" fmla="val 25000"/>
              <a:gd name="adj4" fmla="val 6497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PERUSTELUT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Kuvaselitenuoli oikealle 59"/>
          <p:cNvSpPr>
            <a:spLocks noChangeArrowheads="1"/>
          </p:cNvSpPr>
          <p:nvPr/>
        </p:nvSpPr>
        <p:spPr bwMode="auto">
          <a:xfrm>
            <a:off x="2799209" y="4799013"/>
            <a:ext cx="1628775" cy="619125"/>
          </a:xfrm>
          <a:prstGeom prst="rightArrowCallout">
            <a:avLst>
              <a:gd name="adj1" fmla="val 25000"/>
              <a:gd name="adj2" fmla="val 25000"/>
              <a:gd name="adj3" fmla="val 25004"/>
              <a:gd name="adj4" fmla="val 64977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KOODIT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Kuvaselitenuoli oikealle 60"/>
          <p:cNvSpPr>
            <a:spLocks noChangeArrowheads="1"/>
          </p:cNvSpPr>
          <p:nvPr/>
        </p:nvSpPr>
        <p:spPr bwMode="auto">
          <a:xfrm>
            <a:off x="2799209" y="5418138"/>
            <a:ext cx="1628775" cy="704850"/>
          </a:xfrm>
          <a:prstGeom prst="rightArrowCallout">
            <a:avLst>
              <a:gd name="adj1" fmla="val 25000"/>
              <a:gd name="adj2" fmla="val 25000"/>
              <a:gd name="adj3" fmla="val 25002"/>
              <a:gd name="adj4" fmla="val 64977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LIITTEET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4427984" y="333637"/>
            <a:ext cx="37561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5400" b="1" dirty="0" smtClean="0">
                <a:solidFill>
                  <a:srgbClr val="00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Periaatteet</a:t>
            </a:r>
            <a:endParaRPr lang="fi-FI" sz="5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2" name="Ryhmä 1"/>
          <p:cNvGrpSpPr/>
          <p:nvPr/>
        </p:nvGrpSpPr>
        <p:grpSpPr>
          <a:xfrm>
            <a:off x="1187623" y="1256967"/>
            <a:ext cx="7524836" cy="4935347"/>
            <a:chOff x="935596" y="887447"/>
            <a:chExt cx="7776864" cy="5781913"/>
          </a:xfrm>
        </p:grpSpPr>
        <p:sp>
          <p:nvSpPr>
            <p:cNvPr id="4" name="Suorakulmio 3"/>
            <p:cNvSpPr/>
            <p:nvPr/>
          </p:nvSpPr>
          <p:spPr>
            <a:xfrm>
              <a:off x="1727684" y="2641719"/>
              <a:ext cx="6192688" cy="29206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2800" b="1" dirty="0">
                  <a:solidFill>
                    <a:srgbClr val="0000FF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Suosituksia antaessaan neuvoston tulee ottaa huomioon </a:t>
              </a:r>
              <a:endParaRPr lang="fi-FI" sz="2800" b="1" dirty="0" smtClean="0">
                <a:solidFill>
                  <a:srgbClr val="00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i-FI" sz="2000" b="1" dirty="0" smtClean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eri </a:t>
              </a:r>
              <a:r>
                <a:rPr lang="fi-FI" sz="2000" b="1" dirty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alojen tutkimustieto </a:t>
              </a:r>
              <a:endParaRPr lang="fi-FI" sz="2000" b="1" dirty="0" smtClean="0">
                <a:solidFill>
                  <a:srgbClr val="CA10A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i-FI" sz="2000" b="1" dirty="0" smtClean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muu </a:t>
              </a:r>
              <a:r>
                <a:rPr lang="fi-FI" sz="2000" b="1" dirty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näyttö </a:t>
              </a:r>
              <a:endParaRPr lang="fi-FI" sz="2000" b="1" dirty="0" smtClean="0">
                <a:solidFill>
                  <a:srgbClr val="CA10A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i-FI" sz="2000" b="1" dirty="0" smtClean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terveydenhuollon </a:t>
              </a:r>
              <a:r>
                <a:rPr lang="fi-FI" sz="2000" b="1" dirty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eettiset näkökohdat</a:t>
              </a:r>
              <a:endParaRPr lang="fi-FI" sz="2000" b="1" dirty="0" smtClean="0">
                <a:solidFill>
                  <a:srgbClr val="CA10A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i-FI" sz="2000" b="1" dirty="0" smtClean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terveydenhuollon järjestämiseen </a:t>
              </a:r>
              <a:r>
                <a:rPr lang="fi-FI" sz="2000" b="1" dirty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liittyvät </a:t>
              </a:r>
              <a:r>
                <a:rPr lang="fi-FI" sz="2000" b="1" dirty="0" smtClean="0">
                  <a:solidFill>
                    <a:srgbClr val="CA10A2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näkökohdat</a:t>
              </a:r>
              <a:endParaRPr lang="fi-FI" sz="2000" b="1" dirty="0">
                <a:solidFill>
                  <a:srgbClr val="CA10A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8" name="Kehys 7"/>
            <p:cNvSpPr/>
            <p:nvPr/>
          </p:nvSpPr>
          <p:spPr>
            <a:xfrm>
              <a:off x="935596" y="1700808"/>
              <a:ext cx="7776864" cy="4968552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pic>
          <p:nvPicPr>
            <p:cNvPr id="1028" name="Picture 4" descr="https://encrypted-tbn2.gstatic.com/images?q=tbn:ANd9GcTIQtc1-WzziE-rppXoqBBvvGr4vON7URi0z-k7bRxfFSxAIkc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605215" y="887447"/>
              <a:ext cx="632243" cy="63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uolivapaa piirto 11"/>
            <p:cNvSpPr/>
            <p:nvPr/>
          </p:nvSpPr>
          <p:spPr>
            <a:xfrm>
              <a:off x="4144710" y="1290385"/>
              <a:ext cx="1126252" cy="443628"/>
            </a:xfrm>
            <a:custGeom>
              <a:avLst/>
              <a:gdLst>
                <a:gd name="connsiteX0" fmla="*/ 0 w 1126252"/>
                <a:gd name="connsiteY0" fmla="*/ 393136 h 443628"/>
                <a:gd name="connsiteX1" fmla="*/ 495656 w 1126252"/>
                <a:gd name="connsiteY1" fmla="*/ 30 h 443628"/>
                <a:gd name="connsiteX2" fmla="*/ 1085316 w 1126252"/>
                <a:gd name="connsiteY2" fmla="*/ 410228 h 443628"/>
                <a:gd name="connsiteX3" fmla="*/ 1076770 w 1126252"/>
                <a:gd name="connsiteY3" fmla="*/ 418774 h 443628"/>
                <a:gd name="connsiteX4" fmla="*/ 1076770 w 1126252"/>
                <a:gd name="connsiteY4" fmla="*/ 418774 h 443628"/>
                <a:gd name="connsiteX5" fmla="*/ 1102408 w 1126252"/>
                <a:gd name="connsiteY5" fmla="*/ 401682 h 443628"/>
                <a:gd name="connsiteX6" fmla="*/ 1102408 w 1126252"/>
                <a:gd name="connsiteY6" fmla="*/ 401682 h 443628"/>
                <a:gd name="connsiteX7" fmla="*/ 1102408 w 1126252"/>
                <a:gd name="connsiteY7" fmla="*/ 418774 h 44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252" h="443628">
                  <a:moveTo>
                    <a:pt x="0" y="393136"/>
                  </a:moveTo>
                  <a:cubicBezTo>
                    <a:pt x="157385" y="195158"/>
                    <a:pt x="314770" y="-2819"/>
                    <a:pt x="495656" y="30"/>
                  </a:cubicBezTo>
                  <a:cubicBezTo>
                    <a:pt x="676542" y="2879"/>
                    <a:pt x="988464" y="340437"/>
                    <a:pt x="1085316" y="410228"/>
                  </a:cubicBezTo>
                  <a:cubicBezTo>
                    <a:pt x="1182168" y="480019"/>
                    <a:pt x="1076770" y="418774"/>
                    <a:pt x="1076770" y="418774"/>
                  </a:cubicBezTo>
                  <a:lnTo>
                    <a:pt x="1076770" y="418774"/>
                  </a:lnTo>
                  <a:lnTo>
                    <a:pt x="1102408" y="401682"/>
                  </a:lnTo>
                  <a:lnTo>
                    <a:pt x="1102408" y="401682"/>
                  </a:lnTo>
                  <a:lnTo>
                    <a:pt x="1102408" y="41877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" name="Suorakulmio 2"/>
          <p:cNvSpPr/>
          <p:nvPr/>
        </p:nvSpPr>
        <p:spPr>
          <a:xfrm>
            <a:off x="5652120" y="5721463"/>
            <a:ext cx="2765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Terveydenhuoltolain 78 a §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7CA-1497-4A2B-BA9E-EDC3354BC832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971600" y="1340768"/>
            <a:ext cx="65245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smtClean="0">
                <a:solidFill>
                  <a:srgbClr val="0000FF"/>
                </a:solidFill>
              </a:rPr>
              <a:t>Esimerkkejä </a:t>
            </a:r>
            <a:r>
              <a:rPr lang="fi-FI" sz="3200" b="1" dirty="0" err="1" smtClean="0">
                <a:solidFill>
                  <a:srgbClr val="0000FF"/>
                </a:solidFill>
              </a:rPr>
              <a:t>PALKOn</a:t>
            </a:r>
            <a:r>
              <a:rPr lang="fi-FI" sz="3200" b="1" dirty="0" smtClean="0">
                <a:solidFill>
                  <a:srgbClr val="0000FF"/>
                </a:solidFill>
              </a:rPr>
              <a:t> asialistalta</a:t>
            </a:r>
          </a:p>
          <a:p>
            <a:r>
              <a:rPr lang="fi-FI" b="1" dirty="0" smtClean="0">
                <a:solidFill>
                  <a:srgbClr val="0000FF"/>
                </a:solidFill>
              </a:rPr>
              <a:t>(eri vaiheissa, kaikista ei välttämättä tehdä suosituksia)</a:t>
            </a:r>
            <a:endParaRPr lang="fi-FI" b="1" dirty="0">
              <a:solidFill>
                <a:srgbClr val="0000FF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539552" y="2492896"/>
            <a:ext cx="7991290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 smtClean="0"/>
              <a:t>hepatiitti C:n uudet lääkehoidot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 err="1" smtClean="0"/>
              <a:t>TULES-aiheita</a:t>
            </a:r>
            <a:endParaRPr lang="fi-FI" sz="2400" b="1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i-FI" sz="2000" b="1" dirty="0" smtClean="0"/>
              <a:t>lonkkamurtuman hoito ja kuntoutus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i-FI" sz="2000" b="1" dirty="0" err="1" smtClean="0"/>
              <a:t>degeneratiivisen</a:t>
            </a:r>
            <a:r>
              <a:rPr lang="fi-FI" sz="2000" b="1" dirty="0" smtClean="0"/>
              <a:t> polvikierukan tähystyskirurginen poisto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i-FI" sz="2000" b="1" dirty="0" smtClean="0"/>
              <a:t>kuntoutus selkäkivun kroonistumisen estossa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 smtClean="0"/>
              <a:t>suun terveydenhuolto: Sari kertoo tarkemmin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 smtClean="0"/>
              <a:t>miehen sterilisaatio: </a:t>
            </a:r>
            <a:r>
              <a:rPr lang="fi-FI" sz="2400" b="1" dirty="0"/>
              <a:t>Sari kertoo tarkemmin</a:t>
            </a:r>
            <a:endParaRPr lang="fi-FI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1774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Kuvaselitenuoli oikealle 4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963045" y="893778"/>
            <a:ext cx="419100" cy="5629275"/>
          </a:xfrm>
          <a:prstGeom prst="rightArrowCallout">
            <a:avLst>
              <a:gd name="adj1" fmla="val 24998"/>
              <a:gd name="adj2" fmla="val 24998"/>
              <a:gd name="adj3" fmla="val 25000"/>
              <a:gd name="adj4" fmla="val 6497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AIHEEHDOTUKSET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Ellipsi 1"/>
          <p:cNvSpPr>
            <a:spLocks noChangeArrowheads="1"/>
          </p:cNvSpPr>
          <p:nvPr/>
        </p:nvSpPr>
        <p:spPr bwMode="auto">
          <a:xfrm>
            <a:off x="107504" y="879475"/>
            <a:ext cx="1844300" cy="676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PALKOn jäsenet ja jaostot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Ellipsi 2"/>
          <p:cNvSpPr>
            <a:spLocks noChangeArrowheads="1"/>
          </p:cNvSpPr>
          <p:nvPr/>
        </p:nvSpPr>
        <p:spPr bwMode="auto">
          <a:xfrm>
            <a:off x="5093571" y="1955376"/>
            <a:ext cx="3973421" cy="335713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i 3"/>
          <p:cNvSpPr>
            <a:spLocks noChangeArrowheads="1"/>
          </p:cNvSpPr>
          <p:nvPr/>
        </p:nvSpPr>
        <p:spPr bwMode="auto">
          <a:xfrm>
            <a:off x="4111378" y="1660736"/>
            <a:ext cx="2005598" cy="70508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Ei suositusta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9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www.palveluvalikoima.fi</a:t>
            </a:r>
            <a:endParaRPr lang="fi-FI" altLang="fi-FI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Ellipsi 4"/>
          <p:cNvSpPr>
            <a:spLocks noChangeArrowheads="1"/>
          </p:cNvSpPr>
          <p:nvPr/>
        </p:nvSpPr>
        <p:spPr bwMode="auto">
          <a:xfrm>
            <a:off x="107503" y="2403475"/>
            <a:ext cx="1853826" cy="7143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Viranomaiset (Kela ym.)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Ellipsi 5"/>
          <p:cNvSpPr>
            <a:spLocks noChangeArrowheads="1"/>
          </p:cNvSpPr>
          <p:nvPr/>
        </p:nvSpPr>
        <p:spPr bwMode="auto">
          <a:xfrm>
            <a:off x="107502" y="3189287"/>
            <a:ext cx="1871497" cy="9429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Terveydenhuollon palveluiden järjestäjät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Ellipsi 6"/>
          <p:cNvSpPr>
            <a:spLocks noChangeArrowheads="1"/>
          </p:cNvSpPr>
          <p:nvPr/>
        </p:nvSpPr>
        <p:spPr bwMode="auto">
          <a:xfrm>
            <a:off x="107504" y="4171824"/>
            <a:ext cx="1883221" cy="9048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Terveydenhuollon palveluiden tuottajat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Ellipsi 7"/>
          <p:cNvSpPr>
            <a:spLocks noChangeArrowheads="1"/>
          </p:cNvSpPr>
          <p:nvPr/>
        </p:nvSpPr>
        <p:spPr bwMode="auto">
          <a:xfrm>
            <a:off x="107504" y="5112878"/>
            <a:ext cx="1900071" cy="7429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Terveydenhuollon ammattilaiset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Ellipsi 8"/>
          <p:cNvSpPr>
            <a:spLocks noChangeArrowheads="1"/>
          </p:cNvSpPr>
          <p:nvPr/>
        </p:nvSpPr>
        <p:spPr bwMode="auto">
          <a:xfrm>
            <a:off x="107503" y="1646238"/>
            <a:ext cx="1845859" cy="61827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Potilaat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Ellipsi 9"/>
          <p:cNvSpPr>
            <a:spLocks noChangeArrowheads="1"/>
          </p:cNvSpPr>
          <p:nvPr/>
        </p:nvSpPr>
        <p:spPr bwMode="auto">
          <a:xfrm>
            <a:off x="107504" y="5913438"/>
            <a:ext cx="1900071" cy="60961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Järjestöt</a:t>
            </a:r>
            <a:endParaRPr lang="fi-FI" altLang="fi-FI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Ellipsi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995455" y="5396957"/>
            <a:ext cx="2062430" cy="917741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Suositusluonnos </a:t>
            </a:r>
            <a:r>
              <a:rPr lang="fi-FI" altLang="fi-FI" sz="1200" b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kommentoitavaksi</a:t>
            </a:r>
            <a:r>
              <a:rPr lang="fi-FI" altLang="fi-FI" sz="14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fi-FI" altLang="fi-FI" sz="9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www.palveluvalikoima.fi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Suorakulmio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04248" y="3722687"/>
            <a:ext cx="1031404" cy="1360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SELVITYKSET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Fimea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Finohta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Käypä hoito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Kliiniset asiantuntijat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uorakulmio 15"/>
          <p:cNvSpPr>
            <a:spLocks noChangeArrowheads="1"/>
          </p:cNvSpPr>
          <p:nvPr/>
        </p:nvSpPr>
        <p:spPr bwMode="auto">
          <a:xfrm>
            <a:off x="6804248" y="2264514"/>
            <a:ext cx="1023937" cy="11334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VALMISTELU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sihteeristö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jaostot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asiantuntijat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uorakulmio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764938" y="3004453"/>
            <a:ext cx="1231976" cy="13126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 päättää: </a:t>
            </a: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 vai ei / muu kannanotto vai ei 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9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(päätös perusteltava)</a:t>
            </a:r>
            <a:endParaRPr lang="fi-FI" altLang="fi-FI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Suorakulmio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399923" y="3163711"/>
            <a:ext cx="1130755" cy="1008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sz="1100" b="1" dirty="0" smtClean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ESIVALMISTELU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sihteeristö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jaostot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1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asiantuntijat</a:t>
            </a:r>
            <a:endParaRPr lang="fi-FI" altLang="fi-FI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Suorakulmio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00623" y="2473436"/>
            <a:ext cx="957262" cy="1782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Suorakulmio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59751" y="5528649"/>
            <a:ext cx="1314450" cy="828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 käsittelee kommentit ja hyväksyy suosituksen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Nuoli oikealle 54"/>
          <p:cNvSpPr/>
          <p:nvPr/>
        </p:nvSpPr>
        <p:spPr>
          <a:xfrm>
            <a:off x="3465430" y="3502447"/>
            <a:ext cx="347980" cy="2825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6" name="Nuoli oikealle 55"/>
          <p:cNvSpPr/>
          <p:nvPr/>
        </p:nvSpPr>
        <p:spPr>
          <a:xfrm>
            <a:off x="4953000" y="3536188"/>
            <a:ext cx="435158" cy="27114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8" name="Nuoli ylös ja alas 57"/>
          <p:cNvSpPr/>
          <p:nvPr/>
        </p:nvSpPr>
        <p:spPr>
          <a:xfrm>
            <a:off x="7192391" y="3367412"/>
            <a:ext cx="247650" cy="482474"/>
          </a:xfrm>
          <a:prstGeom prst="up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9" name="Nuoli oikealle 58"/>
          <p:cNvSpPr/>
          <p:nvPr/>
        </p:nvSpPr>
        <p:spPr>
          <a:xfrm>
            <a:off x="7677764" y="3454206"/>
            <a:ext cx="499315" cy="27086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0" name="Alanuoli 59"/>
          <p:cNvSpPr/>
          <p:nvPr/>
        </p:nvSpPr>
        <p:spPr>
          <a:xfrm rot="818902">
            <a:off x="8267905" y="4216380"/>
            <a:ext cx="333375" cy="1291167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1" name="Nuoli vasemmalle 60"/>
          <p:cNvSpPr/>
          <p:nvPr/>
        </p:nvSpPr>
        <p:spPr>
          <a:xfrm rot="21165676">
            <a:off x="6669228" y="5765340"/>
            <a:ext cx="533400" cy="26670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3" name="Suorakulmio 49"/>
          <p:cNvSpPr>
            <a:spLocks noChangeArrowheads="1"/>
          </p:cNvSpPr>
          <p:nvPr/>
        </p:nvSpPr>
        <p:spPr bwMode="auto">
          <a:xfrm>
            <a:off x="3387299" y="989012"/>
            <a:ext cx="45053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PALKON SUOSITUSPROSESSI</a:t>
            </a: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Alanuoli 63"/>
          <p:cNvSpPr/>
          <p:nvPr/>
        </p:nvSpPr>
        <p:spPr>
          <a:xfrm rot="12866659">
            <a:off x="4446196" y="2247146"/>
            <a:ext cx="219075" cy="904875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5" name="Ellipsi 10"/>
          <p:cNvSpPr>
            <a:spLocks noChangeArrowheads="1"/>
          </p:cNvSpPr>
          <p:nvPr/>
        </p:nvSpPr>
        <p:spPr bwMode="auto">
          <a:xfrm>
            <a:off x="2681608" y="5577297"/>
            <a:ext cx="2045552" cy="7313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sz="1200" b="1" dirty="0" smtClean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 </a:t>
            </a:r>
            <a:r>
              <a:rPr lang="fi-FI" altLang="fi-FI" sz="10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www.palveluvalikoima.fi</a:t>
            </a:r>
            <a:endParaRPr lang="fi-FI" altLang="fi-FI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Nuoli vasemmalle 65"/>
          <p:cNvSpPr/>
          <p:nvPr/>
        </p:nvSpPr>
        <p:spPr>
          <a:xfrm>
            <a:off x="4638931" y="5766773"/>
            <a:ext cx="906801" cy="352425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7" name="Rectangle 8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300" b="1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7-kärkinen tähti 8"/>
          <p:cNvSpPr/>
          <p:nvPr/>
        </p:nvSpPr>
        <p:spPr>
          <a:xfrm>
            <a:off x="3835368" y="4214821"/>
            <a:ext cx="1123103" cy="898057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/>
          </a:p>
          <a:p>
            <a:pPr algn="ctr"/>
            <a:r>
              <a:rPr lang="fi-FI" sz="900" b="1" dirty="0" smtClean="0"/>
              <a:t>Miehen </a:t>
            </a:r>
            <a:r>
              <a:rPr lang="fi-FI" sz="900" b="1" dirty="0" err="1" smtClean="0"/>
              <a:t>sterili-saatio</a:t>
            </a:r>
            <a:endParaRPr lang="fi-FI" sz="900" b="1" dirty="0"/>
          </a:p>
        </p:txBody>
      </p:sp>
      <p:sp>
        <p:nvSpPr>
          <p:cNvPr id="78" name="7-kärkinen tähti 77"/>
          <p:cNvSpPr/>
          <p:nvPr/>
        </p:nvSpPr>
        <p:spPr>
          <a:xfrm>
            <a:off x="5259090" y="4063472"/>
            <a:ext cx="1440159" cy="1019569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/>
          </a:p>
          <a:p>
            <a:pPr algn="ctr"/>
            <a:r>
              <a:rPr lang="fi-FI" sz="1050" b="1" dirty="0" smtClean="0"/>
              <a:t>C-hepatiitti-lääkkeet</a:t>
            </a:r>
            <a:endParaRPr lang="fi-FI" sz="1050" b="1" dirty="0"/>
          </a:p>
        </p:txBody>
      </p:sp>
      <p:sp>
        <p:nvSpPr>
          <p:cNvPr id="79" name="7-kärkinen tähti 78"/>
          <p:cNvSpPr/>
          <p:nvPr/>
        </p:nvSpPr>
        <p:spPr>
          <a:xfrm>
            <a:off x="3060844" y="2258435"/>
            <a:ext cx="1148655" cy="1004454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50" b="1" dirty="0" smtClean="0"/>
          </a:p>
          <a:p>
            <a:pPr algn="ctr"/>
            <a:r>
              <a:rPr lang="fi-FI" sz="1050" b="1" dirty="0" err="1" smtClean="0"/>
              <a:t>TULES-aiheet</a:t>
            </a:r>
            <a:endParaRPr lang="fi-FI" sz="1050" b="1" dirty="0"/>
          </a:p>
        </p:txBody>
      </p:sp>
      <p:sp>
        <p:nvSpPr>
          <p:cNvPr id="10" name="Kaareutuva nuoli 9"/>
          <p:cNvSpPr/>
          <p:nvPr/>
        </p:nvSpPr>
        <p:spPr>
          <a:xfrm flipH="1">
            <a:off x="5926139" y="1753356"/>
            <a:ext cx="2801211" cy="720080"/>
          </a:xfrm>
          <a:prstGeom prst="ben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76" name="7-kärkinen tähti 75"/>
          <p:cNvSpPr/>
          <p:nvPr/>
        </p:nvSpPr>
        <p:spPr>
          <a:xfrm>
            <a:off x="8165382" y="3160181"/>
            <a:ext cx="937607" cy="875859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/>
          </a:p>
          <a:p>
            <a:pPr algn="ctr"/>
            <a:r>
              <a:rPr lang="fi-FI" sz="1100" b="1" dirty="0" err="1" smtClean="0"/>
              <a:t>SuunTH</a:t>
            </a:r>
            <a:endParaRPr lang="fi-FI" sz="1100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343091" y="3406574"/>
            <a:ext cx="1547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SUOSITUKSEN LUONNOSTELU</a:t>
            </a:r>
            <a:endParaRPr lang="fi-FI" sz="1400" b="1" dirty="0"/>
          </a:p>
        </p:txBody>
      </p:sp>
      <p:sp>
        <p:nvSpPr>
          <p:cNvPr id="12" name="Kuusikulmio 11"/>
          <p:cNvSpPr/>
          <p:nvPr/>
        </p:nvSpPr>
        <p:spPr>
          <a:xfrm>
            <a:off x="7524328" y="228600"/>
            <a:ext cx="513691" cy="464096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7593706" y="6359862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 smtClean="0">
                <a:solidFill>
                  <a:srgbClr val="FF0000"/>
                </a:solidFill>
              </a:rPr>
              <a:t>*2 viikkoa?</a:t>
            </a:r>
            <a:endParaRPr lang="fi-FI" sz="1400" b="1" dirty="0">
              <a:solidFill>
                <a:srgbClr val="FF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8124125" y="2503346"/>
            <a:ext cx="872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SUOSITUS-</a:t>
            </a:r>
          </a:p>
          <a:p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LUONNOS </a:t>
            </a:r>
          </a:p>
          <a:p>
            <a:r>
              <a:rPr lang="fi-FI" altLang="fi-FI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PALKOLLE</a:t>
            </a:r>
            <a:endParaRPr lang="fi-FI" altLang="fi-FI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791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8" grpId="0" animBg="1"/>
      <p:bldP spid="79" grpId="0" animBg="1"/>
      <p:bldP spid="76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C06F-B5FC-4F7C-930C-A3EBDC84DC84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3</a:t>
            </a:fld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71303" y="2852936"/>
            <a:ext cx="8917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solidFill>
                  <a:srgbClr val="00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Millä perusteella valikoimaan tai sen ulkopuolelle?</a:t>
            </a:r>
            <a:endParaRPr lang="fi-FI" sz="2800" b="1" dirty="0">
              <a:solidFill>
                <a:srgbClr val="0000FF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C06F-B5FC-4F7C-930C-A3EBDC84DC84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4</a:t>
            </a:fld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467544" y="943555"/>
            <a:ext cx="84249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Palveluvalikoimaa rajataan suhteellisen </a:t>
            </a:r>
            <a:r>
              <a:rPr lang="fi-FI" sz="2400" b="1" dirty="0">
                <a:solidFill>
                  <a:srgbClr val="00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terveyshyödyn perusteella</a:t>
            </a:r>
            <a:endParaRPr lang="fi-FI" sz="2400" dirty="0">
              <a:solidFill>
                <a:srgbClr val="0000FF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fi-FI" dirty="0"/>
          </a:p>
          <a:p>
            <a:r>
              <a:rPr lang="fi-FI" sz="1600" b="1" dirty="0">
                <a:solidFill>
                  <a:srgbClr val="00206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Terveydenhuoltolain 7 a §:n mukaan terveydenhuollon palveluvalikoimaan kuuluvat </a:t>
            </a:r>
            <a:r>
              <a:rPr lang="fi-FI" sz="1600" b="1" dirty="0">
                <a:solidFill>
                  <a:srgbClr val="FF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lääketieteellisesti ja hammaslääketieteellisesti perusteltu</a:t>
            </a:r>
            <a:r>
              <a:rPr lang="fi-FI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i-FI" sz="1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sairauksien ennaltaehkäisy, sairauden toteamiseksi tehtävät tutkimukset sekä taudinmääritys, hoito ja kuntoutus. Palveluvalikoimaan ei kuitenkaan kuulu sellainen terveyden- ja sairaanhoidon toimenpide, tutkimus, hoito ja kuntoutus, johon sisältyy saavutettavan terveyshyödyn kannalta </a:t>
            </a:r>
            <a:r>
              <a:rPr lang="fi-FI" sz="1600" b="1" dirty="0">
                <a:solidFill>
                  <a:srgbClr val="FF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kohtuuttoman suuri riski</a:t>
            </a:r>
            <a:r>
              <a:rPr lang="fi-FI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i-FI" sz="1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potilaan hengelle tai terveydelle tai jonka </a:t>
            </a:r>
            <a:r>
              <a:rPr lang="fi-FI" sz="1600" b="1" dirty="0">
                <a:solidFill>
                  <a:srgbClr val="FF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vaikuttavuus on vähäinen</a:t>
            </a:r>
            <a:r>
              <a:rPr lang="fi-FI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i-FI" sz="1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 jonka aiheuttamat</a:t>
            </a:r>
            <a:r>
              <a:rPr lang="fi-FI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i-FI" sz="1600" b="1" dirty="0">
                <a:solidFill>
                  <a:srgbClr val="FF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kustannukset ovat kohtuuttomat</a:t>
            </a:r>
            <a:r>
              <a:rPr lang="fi-FI" sz="1600" dirty="0">
                <a:solidFill>
                  <a:srgbClr val="FF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i-FI" sz="1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saavutettavissa olevaan terveyshyötyyn ja hoidolliseen arvoon nähden.</a:t>
            </a:r>
          </a:p>
          <a:p>
            <a:endParaRPr lang="fi-FI" sz="1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fi-FI" sz="1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Terveydenhuoltolaki ei määrittele, mitä käsitteet lääketieteellisesti tai hammaslääketieteellisesti perusteltu, kohtuuttoman suuri riski, vähäinen vaikuttavuus ja kohtuuttomat kustannukset konkreettisesti tarkoittavat.  </a:t>
            </a:r>
          </a:p>
          <a:p>
            <a:r>
              <a:rPr lang="fi-FI" sz="1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Kaikki nämä terveydenhuoltolain mainitsemat </a:t>
            </a:r>
            <a:r>
              <a:rPr lang="fi-FI" sz="1600" b="1" dirty="0">
                <a:solidFill>
                  <a:srgbClr val="FF00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palveluvalikoiman sisään tai sen ulkopuolelle rajaamisen perusteet ovat suhteellisia ja arvosidonnaisia. Niille ei ole entuudestaan sovittuja, yleisesti hyväksyttyjä tulkintoja. Palveluvalikoimaneuvoston tehtävä onkin tulkita ja määritellä niitä.</a:t>
            </a:r>
          </a:p>
        </p:txBody>
      </p:sp>
    </p:spTree>
    <p:extLst>
      <p:ext uri="{BB962C8B-B14F-4D97-AF65-F5344CB8AC3E}">
        <p14:creationId xmlns:p14="http://schemas.microsoft.com/office/powerpoint/2010/main" val="22754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5</a:t>
            </a:fld>
            <a:endParaRPr lang="fi-FI"/>
          </a:p>
        </p:txBody>
      </p:sp>
      <p:sp>
        <p:nvSpPr>
          <p:cNvPr id="4" name="Ellipsi 3"/>
          <p:cNvSpPr/>
          <p:nvPr/>
        </p:nvSpPr>
        <p:spPr>
          <a:xfrm>
            <a:off x="539552" y="620688"/>
            <a:ext cx="8332130" cy="61206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/>
          <p:cNvSpPr/>
          <p:nvPr/>
        </p:nvSpPr>
        <p:spPr>
          <a:xfrm>
            <a:off x="1907704" y="1988840"/>
            <a:ext cx="5328592" cy="3631798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3554604" y="1661458"/>
            <a:ext cx="1651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0000FF"/>
                </a:solidFill>
              </a:rPr>
              <a:t>JULKISIN VAROIN</a:t>
            </a:r>
            <a:endParaRPr lang="fi-FI" sz="1600" b="1" dirty="0">
              <a:solidFill>
                <a:srgbClr val="0000FF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 rot="20022167">
            <a:off x="2113056" y="2666048"/>
            <a:ext cx="2883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lääketieteellisesti perusteltu</a:t>
            </a:r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 rot="1429397">
            <a:off x="2082432" y="4366004"/>
            <a:ext cx="370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hammaslääketieteellisesti perusteltu</a:t>
            </a:r>
          </a:p>
          <a:p>
            <a:endParaRPr lang="fi-FI" dirty="0">
              <a:solidFill>
                <a:srgbClr val="0000FF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436096" y="2804547"/>
            <a:ext cx="117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CC00FF"/>
                </a:solidFill>
              </a:rPr>
              <a:t>vaikuttava</a:t>
            </a:r>
            <a:endParaRPr lang="fi-FI" b="1" dirty="0">
              <a:solidFill>
                <a:srgbClr val="CC00FF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838656" y="3311696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B050"/>
                </a:solidFill>
              </a:rPr>
              <a:t>turvallinen</a:t>
            </a:r>
            <a:endParaRPr lang="fi-FI" b="1" dirty="0">
              <a:solidFill>
                <a:srgbClr val="00B05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3934500" y="3917580"/>
            <a:ext cx="310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CCFF"/>
                </a:solidFill>
              </a:rPr>
              <a:t>kustannuksiltaan hyväksyttävä</a:t>
            </a:r>
            <a:endParaRPr lang="fi-FI" b="1" dirty="0">
              <a:solidFill>
                <a:srgbClr val="00CCFF"/>
              </a:solidFill>
            </a:endParaRPr>
          </a:p>
        </p:txBody>
      </p:sp>
      <p:sp>
        <p:nvSpPr>
          <p:cNvPr id="13" name="Nuoli vasemmalle ja oikealle 12"/>
          <p:cNvSpPr/>
          <p:nvPr/>
        </p:nvSpPr>
        <p:spPr>
          <a:xfrm>
            <a:off x="7452320" y="5349604"/>
            <a:ext cx="1140402" cy="3361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8043674" y="5671902"/>
            <a:ext cx="1092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FF0000"/>
                </a:solidFill>
              </a:rPr>
              <a:t>VALVONTA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3131840" y="6098851"/>
            <a:ext cx="6318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 smtClean="0">
                <a:solidFill>
                  <a:srgbClr val="FF00FF"/>
                </a:solidFill>
              </a:rPr>
              <a:t>kohtuuttoman </a:t>
            </a:r>
            <a:r>
              <a:rPr lang="fi-FI" sz="1400" b="1" dirty="0">
                <a:solidFill>
                  <a:srgbClr val="FF00FF"/>
                </a:solidFill>
              </a:rPr>
              <a:t>suuri riski</a:t>
            </a:r>
            <a:r>
              <a:rPr lang="fi-FI" sz="1400" dirty="0"/>
              <a:t> </a:t>
            </a:r>
            <a:r>
              <a:rPr lang="fi-FI" sz="1400" b="1" dirty="0">
                <a:solidFill>
                  <a:srgbClr val="FF00FF"/>
                </a:solidFill>
              </a:rPr>
              <a:t>saavutettavan terveyshyödyn </a:t>
            </a:r>
            <a:r>
              <a:rPr lang="fi-FI" sz="1400" b="1" dirty="0" smtClean="0">
                <a:solidFill>
                  <a:srgbClr val="FF00FF"/>
                </a:solidFill>
              </a:rPr>
              <a:t>kannalta</a:t>
            </a:r>
            <a:endParaRPr lang="fi-FI" sz="1400" b="1" dirty="0">
              <a:solidFill>
                <a:srgbClr val="FF00FF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2633286" y="1139780"/>
            <a:ext cx="4144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>
                <a:solidFill>
                  <a:srgbClr val="FF00FF"/>
                </a:solidFill>
              </a:rPr>
              <a:t>vaikuttavuus </a:t>
            </a:r>
            <a:r>
              <a:rPr lang="fi-FI" sz="1400" b="1" dirty="0" smtClean="0">
                <a:solidFill>
                  <a:srgbClr val="FF00FF"/>
                </a:solidFill>
              </a:rPr>
              <a:t>vähäinen</a:t>
            </a:r>
            <a:r>
              <a:rPr lang="fi-FI" sz="1400" dirty="0" smtClean="0"/>
              <a:t> </a:t>
            </a:r>
            <a:r>
              <a:rPr lang="fi-FI" sz="1400" b="1" dirty="0">
                <a:solidFill>
                  <a:srgbClr val="00CCFF"/>
                </a:solidFill>
              </a:rPr>
              <a:t>ja</a:t>
            </a:r>
            <a:r>
              <a:rPr lang="fi-FI" sz="1400" dirty="0"/>
              <a:t> </a:t>
            </a:r>
            <a:r>
              <a:rPr lang="fi-FI" sz="1400" b="1" dirty="0" smtClean="0">
                <a:solidFill>
                  <a:srgbClr val="FF00FF"/>
                </a:solidFill>
              </a:rPr>
              <a:t>kustannukset kohtuuttomat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2239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C06F-B5FC-4F7C-930C-A3EBDC84DC84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6</a:t>
            </a:fld>
            <a:endParaRPr lang="fi-FI"/>
          </a:p>
        </p:txBody>
      </p:sp>
      <p:sp>
        <p:nvSpPr>
          <p:cNvPr id="4" name="Ellipsi 3"/>
          <p:cNvSpPr/>
          <p:nvPr/>
        </p:nvSpPr>
        <p:spPr>
          <a:xfrm>
            <a:off x="539552" y="620688"/>
            <a:ext cx="8332130" cy="61206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/>
          <p:cNvSpPr/>
          <p:nvPr/>
        </p:nvSpPr>
        <p:spPr>
          <a:xfrm>
            <a:off x="1907704" y="1988840"/>
            <a:ext cx="5328592" cy="3631798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3380785" y="1661310"/>
            <a:ext cx="1651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0000FF"/>
                </a:solidFill>
              </a:rPr>
              <a:t>JULKISIN VAROIN</a:t>
            </a:r>
            <a:endParaRPr lang="fi-FI" sz="1600" b="1" dirty="0">
              <a:solidFill>
                <a:srgbClr val="0000FF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 rot="20022167">
            <a:off x="2113056" y="2666048"/>
            <a:ext cx="2883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lääketieteellisesti perusteltu</a:t>
            </a:r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 rot="1429397">
            <a:off x="2082432" y="4366004"/>
            <a:ext cx="370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hammaslääketieteellisesti perusteltu</a:t>
            </a:r>
          </a:p>
          <a:p>
            <a:endParaRPr lang="fi-FI" dirty="0">
              <a:solidFill>
                <a:srgbClr val="0000FF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436096" y="2804547"/>
            <a:ext cx="117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CC00FF"/>
                </a:solidFill>
              </a:rPr>
              <a:t>vaikuttava</a:t>
            </a:r>
            <a:endParaRPr lang="fi-FI" b="1" dirty="0">
              <a:solidFill>
                <a:srgbClr val="CC00FF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838656" y="3311696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B050"/>
                </a:solidFill>
              </a:rPr>
              <a:t>turvallinen</a:t>
            </a:r>
            <a:endParaRPr lang="fi-FI" b="1" dirty="0">
              <a:solidFill>
                <a:srgbClr val="00B05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3934500" y="3917580"/>
            <a:ext cx="310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CCFF"/>
                </a:solidFill>
              </a:rPr>
              <a:t>kustannuksiltaan hyväksyttävä</a:t>
            </a:r>
            <a:endParaRPr lang="fi-FI" b="1" dirty="0">
              <a:solidFill>
                <a:srgbClr val="00CCFF"/>
              </a:solidFill>
            </a:endParaRPr>
          </a:p>
        </p:txBody>
      </p:sp>
      <p:sp>
        <p:nvSpPr>
          <p:cNvPr id="13" name="Nuoli vasemmalle ja oikealle 12"/>
          <p:cNvSpPr/>
          <p:nvPr/>
        </p:nvSpPr>
        <p:spPr>
          <a:xfrm>
            <a:off x="7452320" y="5349604"/>
            <a:ext cx="1140402" cy="3361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7956376" y="5732174"/>
            <a:ext cx="1092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FF0000"/>
                </a:solidFill>
              </a:rPr>
              <a:t>VALVONTA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6" name="Oikea aaltosulje 5"/>
          <p:cNvSpPr/>
          <p:nvPr/>
        </p:nvSpPr>
        <p:spPr>
          <a:xfrm>
            <a:off x="5755938" y="764704"/>
            <a:ext cx="268524" cy="14401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6024462" y="1300118"/>
            <a:ext cx="229575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 smtClean="0"/>
              <a:t>hyväksyttävää, </a:t>
            </a:r>
          </a:p>
          <a:p>
            <a:r>
              <a:rPr lang="fi-FI" sz="1400" b="1" dirty="0" smtClean="0"/>
              <a:t>muttei julkisin varoin</a:t>
            </a:r>
          </a:p>
          <a:p>
            <a:r>
              <a:rPr lang="fi-FI" sz="1200" b="1" dirty="0" smtClean="0"/>
              <a:t>(yksityisessä </a:t>
            </a:r>
            <a:r>
              <a:rPr lang="fi-FI" sz="1200" b="1" dirty="0" err="1" smtClean="0"/>
              <a:t>th:ssa</a:t>
            </a:r>
            <a:r>
              <a:rPr lang="fi-FI" sz="1200" b="1" dirty="0" smtClean="0"/>
              <a:t> nyky-</a:t>
            </a:r>
          </a:p>
          <a:p>
            <a:r>
              <a:rPr lang="fi-FI" sz="1200" b="1" dirty="0" smtClean="0"/>
              <a:t>tilanteessa ilman Kela-korvausta)</a:t>
            </a:r>
            <a:endParaRPr lang="fi-FI" sz="1200" b="1" dirty="0"/>
          </a:p>
        </p:txBody>
      </p:sp>
    </p:spTree>
    <p:extLst>
      <p:ext uri="{BB962C8B-B14F-4D97-AF65-F5344CB8AC3E}">
        <p14:creationId xmlns:p14="http://schemas.microsoft.com/office/powerpoint/2010/main" val="26102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C06F-B5FC-4F7C-930C-A3EBDC84DC84}" type="datetime1">
              <a:rPr lang="fi-FI" smtClean="0"/>
              <a:t>18.11.2015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7</a:t>
            </a:fld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620931" y="2420888"/>
            <a:ext cx="8169352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3200" b="1" dirty="0" smtClean="0">
                <a:solidFill>
                  <a:srgbClr val="CC00FF"/>
                </a:solidFill>
              </a:rPr>
              <a:t>Valinnanvapauden vaikutus?</a:t>
            </a:r>
          </a:p>
          <a:p>
            <a:r>
              <a:rPr lang="fi-FI" dirty="0" smtClean="0"/>
              <a:t> </a:t>
            </a:r>
          </a:p>
          <a:p>
            <a:r>
              <a:rPr lang="fi-FI" sz="2400" b="1" dirty="0" smtClean="0">
                <a:solidFill>
                  <a:srgbClr val="0000FF"/>
                </a:solidFill>
              </a:rPr>
              <a:t>Skenaario 1: </a:t>
            </a:r>
            <a:r>
              <a:rPr lang="fi-FI" sz="2000" b="1" dirty="0" smtClean="0"/>
              <a:t>palveluvalikoiman sisältöä ohjataan sovituin periaattein</a:t>
            </a:r>
          </a:p>
          <a:p>
            <a:pPr lvl="3"/>
            <a:r>
              <a:rPr lang="fi-FI" sz="2000" b="1" dirty="0" smtClean="0"/>
              <a:t>(potilas valitsee palvelun tarjoajan muttei palvelun sisältöä)</a:t>
            </a:r>
          </a:p>
          <a:p>
            <a:endParaRPr lang="fi-FI" dirty="0" smtClean="0"/>
          </a:p>
          <a:p>
            <a:r>
              <a:rPr lang="fi-FI" sz="2400" b="1" dirty="0" smtClean="0">
                <a:solidFill>
                  <a:srgbClr val="0000FF"/>
                </a:solidFill>
              </a:rPr>
              <a:t>Skenaario 2:</a:t>
            </a:r>
            <a:r>
              <a:rPr lang="fi-FI" dirty="0" smtClean="0"/>
              <a:t> </a:t>
            </a:r>
            <a:r>
              <a:rPr lang="fi-FI" sz="2000" b="1" dirty="0" smtClean="0"/>
              <a:t>potilas valitsee myös sisällön, ei vain palvelun tarjoajaa</a:t>
            </a:r>
          </a:p>
          <a:p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619672" y="1196752"/>
            <a:ext cx="571823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i-FI" sz="2800" dirty="0" smtClean="0">
                <a:solidFill>
                  <a:srgbClr val="660066"/>
                </a:solidFill>
                <a:latin typeface="Algerian" panose="04020705040A02060702" pitchFamily="82" charset="0"/>
              </a:rPr>
              <a:t>varoitus: spekulatiivinen dia</a:t>
            </a:r>
            <a:endParaRPr lang="fi-FI" sz="2800" dirty="0">
              <a:solidFill>
                <a:srgbClr val="660066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8100392" y="6637075"/>
            <a:ext cx="586408" cy="332416"/>
          </a:xfrm>
        </p:spPr>
        <p:txBody>
          <a:bodyPr/>
          <a:lstStyle/>
          <a:p>
            <a:fld id="{E15F0AF4-FD8F-4EB7-B53E-F8E941A4B72B}" type="slidenum">
              <a:rPr lang="fi-FI" smtClean="0"/>
              <a:t>8</a:t>
            </a:fld>
            <a:endParaRPr lang="fi-FI"/>
          </a:p>
        </p:txBody>
      </p:sp>
      <p:sp>
        <p:nvSpPr>
          <p:cNvPr id="4" name="Ellipsi 3"/>
          <p:cNvSpPr/>
          <p:nvPr/>
        </p:nvSpPr>
        <p:spPr>
          <a:xfrm>
            <a:off x="539552" y="876434"/>
            <a:ext cx="8332130" cy="5981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/>
          <p:cNvSpPr/>
          <p:nvPr/>
        </p:nvSpPr>
        <p:spPr>
          <a:xfrm>
            <a:off x="539552" y="876434"/>
            <a:ext cx="8332130" cy="5981566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80844" y="2204864"/>
            <a:ext cx="373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>
                <a:solidFill>
                  <a:srgbClr val="FF0000"/>
                </a:solidFill>
              </a:rPr>
              <a:t>KAIKKI JULKISIN VAROIN???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113056" y="2921794"/>
            <a:ext cx="2883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lääketieteellisesti perusteltu</a:t>
            </a:r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1619672" y="4764866"/>
            <a:ext cx="370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00FF"/>
                </a:solidFill>
              </a:rPr>
              <a:t>hammaslääketieteellisesti perusteltu</a:t>
            </a:r>
          </a:p>
          <a:p>
            <a:endParaRPr lang="fi-FI" dirty="0">
              <a:solidFill>
                <a:srgbClr val="0000FF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436096" y="3060293"/>
            <a:ext cx="117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CC00FF"/>
                </a:solidFill>
              </a:rPr>
              <a:t>vaikuttava</a:t>
            </a:r>
            <a:endParaRPr lang="fi-FI" b="1" dirty="0">
              <a:solidFill>
                <a:srgbClr val="CC00FF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838656" y="3567442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B050"/>
                </a:solidFill>
              </a:rPr>
              <a:t>turvallinen</a:t>
            </a:r>
            <a:endParaRPr lang="fi-FI" b="1" dirty="0">
              <a:solidFill>
                <a:srgbClr val="00B05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3934500" y="4173326"/>
            <a:ext cx="310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CCFF"/>
                </a:solidFill>
              </a:rPr>
              <a:t>kustannuksiltaan hyväksyttävä</a:t>
            </a:r>
            <a:endParaRPr lang="fi-FI" b="1" dirty="0">
              <a:solidFill>
                <a:srgbClr val="00CCFF"/>
              </a:solidFill>
            </a:endParaRPr>
          </a:p>
        </p:txBody>
      </p:sp>
      <p:sp>
        <p:nvSpPr>
          <p:cNvPr id="13" name="Nuoli vasemmalle ja oikealle 12"/>
          <p:cNvSpPr/>
          <p:nvPr/>
        </p:nvSpPr>
        <p:spPr>
          <a:xfrm>
            <a:off x="7452320" y="5605350"/>
            <a:ext cx="1140402" cy="32853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7956376" y="5887573"/>
            <a:ext cx="1092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FF0000"/>
                </a:solidFill>
              </a:rPr>
              <a:t>VALVONTA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2766325" y="1549414"/>
            <a:ext cx="4144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>
                <a:solidFill>
                  <a:srgbClr val="FF00FF"/>
                </a:solidFill>
              </a:rPr>
              <a:t>vaikuttavuus </a:t>
            </a:r>
            <a:r>
              <a:rPr lang="fi-FI" sz="1400" b="1" dirty="0" smtClean="0">
                <a:solidFill>
                  <a:srgbClr val="FF00FF"/>
                </a:solidFill>
              </a:rPr>
              <a:t>vähäinen</a:t>
            </a:r>
            <a:r>
              <a:rPr lang="fi-FI" sz="1400" dirty="0" smtClean="0"/>
              <a:t> </a:t>
            </a:r>
            <a:r>
              <a:rPr lang="fi-FI" sz="1400" b="1" dirty="0">
                <a:solidFill>
                  <a:srgbClr val="FF0000"/>
                </a:solidFill>
              </a:rPr>
              <a:t>ja</a:t>
            </a:r>
            <a:r>
              <a:rPr lang="fi-FI" sz="1400" dirty="0"/>
              <a:t> </a:t>
            </a:r>
            <a:r>
              <a:rPr lang="fi-FI" sz="1400" b="1" dirty="0" smtClean="0">
                <a:solidFill>
                  <a:srgbClr val="FF00FF"/>
                </a:solidFill>
              </a:rPr>
              <a:t>kustannukset kohtuuttomat</a:t>
            </a:r>
            <a:endParaRPr lang="fi-FI" sz="1400" dirty="0"/>
          </a:p>
        </p:txBody>
      </p:sp>
      <p:sp>
        <p:nvSpPr>
          <p:cNvPr id="16" name="Suorakulmio 15"/>
          <p:cNvSpPr/>
          <p:nvPr/>
        </p:nvSpPr>
        <p:spPr>
          <a:xfrm>
            <a:off x="2901498" y="6104679"/>
            <a:ext cx="6318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 smtClean="0">
                <a:solidFill>
                  <a:srgbClr val="FF00FF"/>
                </a:solidFill>
              </a:rPr>
              <a:t>kohtuuttoman </a:t>
            </a:r>
            <a:r>
              <a:rPr lang="fi-FI" sz="1400" b="1" dirty="0">
                <a:solidFill>
                  <a:srgbClr val="FF00FF"/>
                </a:solidFill>
              </a:rPr>
              <a:t>suuri riski</a:t>
            </a:r>
            <a:r>
              <a:rPr lang="fi-FI" sz="1400" dirty="0"/>
              <a:t> </a:t>
            </a:r>
            <a:r>
              <a:rPr lang="fi-FI" sz="1400" b="1" dirty="0">
                <a:solidFill>
                  <a:srgbClr val="FF00FF"/>
                </a:solidFill>
              </a:rPr>
              <a:t>saavutettavan terveyshyödyn </a:t>
            </a:r>
            <a:r>
              <a:rPr lang="fi-FI" sz="1400" b="1" dirty="0" smtClean="0">
                <a:solidFill>
                  <a:srgbClr val="FF00FF"/>
                </a:solidFill>
              </a:rPr>
              <a:t>kannalta</a:t>
            </a:r>
            <a:endParaRPr lang="fi-FI" sz="1400" b="1" dirty="0">
              <a:solidFill>
                <a:srgbClr val="FF00FF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79512" y="1171487"/>
            <a:ext cx="1920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/>
              <a:t>Skenaario 2</a:t>
            </a:r>
            <a:endParaRPr lang="fi-FI" sz="2800" b="1" dirty="0"/>
          </a:p>
        </p:txBody>
      </p:sp>
      <p:sp>
        <p:nvSpPr>
          <p:cNvPr id="17" name="Tekstiruutu 16"/>
          <p:cNvSpPr txBox="1"/>
          <p:nvPr/>
        </p:nvSpPr>
        <p:spPr>
          <a:xfrm>
            <a:off x="2987824" y="116632"/>
            <a:ext cx="571823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i-FI" sz="2800" dirty="0" smtClean="0">
                <a:solidFill>
                  <a:srgbClr val="660066"/>
                </a:solidFill>
                <a:latin typeface="Algerian" panose="04020705040A02060702" pitchFamily="82" charset="0"/>
              </a:rPr>
              <a:t>varoitus: spekulatiivinen dia</a:t>
            </a:r>
            <a:endParaRPr lang="fi-FI" sz="2800" dirty="0">
              <a:solidFill>
                <a:srgbClr val="660066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5940973" y="7290304"/>
            <a:ext cx="2133600" cy="365125"/>
          </a:xfrm>
        </p:spPr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18.11.2015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988645" y="729030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01213" y="7290304"/>
            <a:ext cx="586408" cy="340147"/>
          </a:xfrm>
        </p:spPr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Suorakulmio 1"/>
          <p:cNvSpPr/>
          <p:nvPr/>
        </p:nvSpPr>
        <p:spPr>
          <a:xfrm>
            <a:off x="1123618" y="980728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i-FI" altLang="fi-FI" sz="2000" b="1" dirty="0" smtClean="0">
                <a:solidFill>
                  <a:srgbClr val="CC00FF"/>
                </a:solidFill>
                <a:cs typeface="Arial" charset="0"/>
              </a:rPr>
              <a:t>Vertikaalinen </a:t>
            </a:r>
            <a:r>
              <a:rPr lang="fi-FI" altLang="fi-FI" sz="2000" b="1" dirty="0">
                <a:solidFill>
                  <a:srgbClr val="CC00FF"/>
                </a:solidFill>
                <a:cs typeface="Arial" charset="0"/>
              </a:rPr>
              <a:t>vs. </a:t>
            </a:r>
            <a:r>
              <a:rPr lang="fi-FI" altLang="fi-FI" sz="2000" b="1" dirty="0" smtClean="0">
                <a:solidFill>
                  <a:srgbClr val="CC00FF"/>
                </a:solidFill>
                <a:cs typeface="Arial" charset="0"/>
              </a:rPr>
              <a:t>horisontaalinen priorisointi:</a:t>
            </a:r>
            <a:r>
              <a:rPr lang="fi-FI" altLang="fi-FI" sz="2400" b="1" dirty="0" smtClean="0">
                <a:solidFill>
                  <a:srgbClr val="CC00FF"/>
                </a:solidFill>
                <a:cs typeface="Arial" charset="0"/>
              </a:rPr>
              <a:t> </a:t>
            </a:r>
          </a:p>
          <a:p>
            <a:pPr algn="ctr" eaLnBrk="1" hangingPunct="1"/>
            <a:r>
              <a:rPr lang="fi-FI" altLang="fi-FI" sz="2000" b="1" dirty="0" smtClean="0">
                <a:solidFill>
                  <a:srgbClr val="CC00FF"/>
                </a:solidFill>
                <a:cs typeface="Arial" charset="0"/>
              </a:rPr>
              <a:t>yhden </a:t>
            </a:r>
            <a:r>
              <a:rPr lang="fi-FI" altLang="fi-FI" sz="2000" b="1" dirty="0">
                <a:solidFill>
                  <a:srgbClr val="CC00FF"/>
                </a:solidFill>
                <a:cs typeface="Arial" charset="0"/>
              </a:rPr>
              <a:t>sairausryhmän </a:t>
            </a:r>
            <a:r>
              <a:rPr lang="fi-FI" altLang="fi-FI" sz="2000" b="1" dirty="0" smtClean="0">
                <a:solidFill>
                  <a:srgbClr val="CC00FF"/>
                </a:solidFill>
                <a:cs typeface="Arial" charset="0"/>
              </a:rPr>
              <a:t>sisällä vs. sairauksien välillä</a:t>
            </a:r>
            <a:endParaRPr lang="fi-FI" altLang="fi-FI" sz="2000" b="1" dirty="0">
              <a:solidFill>
                <a:srgbClr val="CC00FF"/>
              </a:solidFill>
              <a:cs typeface="Arial" charset="0"/>
            </a:endParaRPr>
          </a:p>
        </p:txBody>
      </p:sp>
      <p:pic>
        <p:nvPicPr>
          <p:cNvPr id="1026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781" y="2177736"/>
            <a:ext cx="244530" cy="576064"/>
          </a:xfrm>
          <a:prstGeom prst="rect">
            <a:avLst/>
          </a:prstGeom>
          <a:noFill/>
          <a:effectLst>
            <a:glow rad="127000">
              <a:srgbClr val="00B05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851" y="2969824"/>
            <a:ext cx="244530" cy="576064"/>
          </a:xfrm>
          <a:prstGeom prst="rect">
            <a:avLst/>
          </a:prstGeom>
          <a:noFill/>
          <a:effectLst>
            <a:glow rad="127000">
              <a:srgbClr val="92D05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data:image/jpeg;base64,/9j/4AAQSkZJRgABAQAAAQABAAD/2wCEAAkGBwgHBhIIBxIWFRUVGBoYGRcWGB8dIBwiICAbIiQhJCchHSggICYxIB4YKTMmJTUvMi4xHiQ1RDMuNzIwLysBCgoKBQUFDgUFDisZExkrKysrKysrKysrKysrKysrKysrKysrKysrKysrKysrKysrKysrKysrKysrKysrKysrK//AABEIAMsA+AMBIgACEQEDEQH/xAAcAAEAAwADAQEAAAAAAAAAAAAABgcIAwQFAQL/xABAEAACAQIEBAMDCQYGAgMAAAAAAQIDEQQFBiEHEjFBUWFxEyKBCBQVIzJCgpKhR1KEkcHDFiQzcqLCF2NTVGL/xAAUAQEAAAAAAAAAAAAAAAAAAAAA/8QAFBEBAAAAAAAAAAAAAAAAAAAAAP/aAAwDAQACEQMRAD8AvEAAAAAAAAAAAAAAAAApTjlxDxOBrvTOSTcJWTr1ItXtJP6tbXWzTbVn0XiBM9UcVdLacrywtWpKtVjs4UEpcrvazbaine91e6t0Ir/5+yj/AOnW/NEr7QHCrN9XUljq8vYYZ9KkleU/Hkj3W3V2XruWR/4D09yW+c4m9ut6dr+nIBI9L8VdLajrxwtKpKjVltGFdKPM72smm4t3tZXu79CcGXNf8Ks30jSeOoS9vhl1qRVpQ8OePZb9VdemxOOBvEPE46utM53NzlZuhUk1e0Uvq3td7JtN3fVeAF1gAAAAAAAAAAAAAAAAAAAAAAAAAAAAAAAAADixVeOGw08RO9oRcnbrsrmRtMYKes9fUqGOavia7nVttdNuc7b3WylY1tmFCWJwFTDwtecJRV/NNGT+GWMp5PxDwdbHJxUarhK+3K5KUN/CzluBrTD0KOFw8cPhoqMIJRjGKsklskl2VjkAA48RQo4rDyw+JipQmnGUZK6aezTXdWMi6nwU9Ga+q0MC1fDV1OlfeyTU4X3u9nG5r4yPxNxlPOOIeMrYFOSlVUI235nFRht43cdgNZ4WvHE4aGIhe04qSv13VzlOvl9CWGwFPDzteEIxdvJJHYAAAAAAAAAAAAAAAAAAAAAAAAAAAAAAAAAGa+OWi55Fn0s7wcf8viZXe9+Wq7uS33s7OS+K2sjShwY3CYfH4SeExkFOE04yjJXTT7AUpw34zYehgoZVq3mXIlGOIV5XX/s6yv095Xv3t1dm/wCP9Iez5/n+Hta/+or/AMuvwKF4vaMyHSOYRjk+Ik5VPe+bSXM6ad9+e/TokpJva92V2BePEjjNh6+CnlWkuZ86cZYh3jZf+vpK/X3na3a/VR3gbouee59HO8ZH/L4aV1vbmqqzitt7K6k/gt7s6nCHRmQ6uzCUc3xElKn73zaK5XUStvz36dU1FJ73ujTGCwmHwGEhhMHBQhBKMYxVkkuwHOAAAAAAAAAAAAAAAAAAAAAAAAAAAAAAAAAABAOKXEbDaOwfzTB2ni5r3YdVBP78v6Lv6HzilxHw2jsH8zwVp4ua92PVU0/vS/ou/oULpbTmd8Q9SSjGTk5Pnr157qCfd+Le6jFdbdkm0DS2nM74h6klGMnJyfPXrz3UE+78W91GK627JNrzvomj/i/6G5pcnzn2PNte3tOW/hexrTS2nMt0tk8csymFordyf2py7yk+7f6bJWSSMt/tP/j/AO8B91TpzO+HmpIxlJxcXz0K8NlNLuvBrZSi+l+6abvvhbxGw2scH80xloYuC96HRTS+/H+q7ehKNU6cy3VOTyyzNoXi91JfahLtKL7NfrundNoy5qnTmd8PNSRjKTi4vnoV4bKaXdeDWylF9L9002GugV/wt4j4bWOD+Z420MXBe9HoqiX3o/1Xb0LAAAAAAAAAAAAAAAAAAAAAAAAAAAAAAABC+KmtVozT3tsPyvEVXyUov9Ztd1Hb4uK7kyqVIUqbqVGkkm230SXcydxA1HideaydTBKUoOSpYen3tey28ZPf4pdgOHSmm874h6jlGMm23z16891BPu/FvfliutuyTa1FpfTmW6WyeGWZTDljHdt/anLvKT7t/pslZJI6mgtL0NIaap5XRd5faqT/AHpvq/RbJeUUSIAZE/af/H/3jXZkT9p/8f8A3gNdnkao05luqcnnlmbQ5oy3TX2oS7Si+zX67p3TaPXAGRtV6bzvh5qOMZSaafPQrw2U0u68GtuaL6X7ppvQHCnXkNaZRKOKSjiaNlUiukk+k0vB73XZ+qPe1jpvB6ryCrlWNS95XhNq7pzs+Wa3T2fa6um10ZmLTGbZhw81x7TExadGbpVoL70L+8le1+ilF97J9ANcA4cHiqONwkMXhZKUKkVOMl0aaun/ACOYAAAAAAAAAAAAAAAAAAAAAAAAAAdHPM1w2R5PWzTGu0KUHJ+duiXm3ZLzYFZcftYfRmUR07gZfWYhXq26xp+H4nt6KXiiP/J90d84xUtU45e7TbhQXjK1pS9EnZebfgQCEc14ka697/UxFTd2uqcF/LaMF8beLNW5LleFyXKqWW4CPLTpRUYr07vxbd233bYHdAAAyJ+0/wDj/wC8a7MiftP/AI/+8BrsAACkvlB6O9pTjqvAreKUK6XddIz/AOr8uXwZdpwY/B4fMMFPB4yKlCpFxlF9GnswKd+T7rF4jDS0vj5e9BOdBvq47uUfh1Xk34F0mRs+y7M+HOuOTDyanRkqlKbX24vo7d01dNeqNR6Wz3DalyCjm+D2jUjdxvfll0lF+jTXmB6wAAAAAAAAAAAAAAAAAAAAAAABQHygtYPF4+Ol8E/cpNTrNd522j5pRd35vxRf5Xeo+EOSag1RLO8XUqrncZVKSatJqye/2oppK9vOzXYPL4B6PWVZI9QY2P1uIX1d/u0tmvzNX9FHzLYPkYxhFRgrJbJI+gAAB8bUVeRjrEZlh6OuJZpF81OOLdW8fvRVTm2vbqvE0Zxn1D9AaGrRpP6zEfUQ/EnzP8nNv4tGXFha7wbxii/ZqSg5W25mm0vW0ZP4AbaoVaeIoxrUWpRklKLXRp7pr4H7K34Eah+mNFrA1nephX7N9L8j3g/S14/gLIAAACtuOGj1qDTf0nhI3r4VOS8ZU+so+f7y9Gu5XXAXWH0PnjyDGytRxMlyX+7V2S/MrR9VDpuaOK5wXB7IMFq2OfUJ1EoVFVhQVlGMk7rdb2Ut0vJLp1CxgAAAAAAAAAAAAAAAAAAAAAAAAAAAAAA8nVmd0dOacxGbV+lKDaXjJ7RXxk4r4gZ+4+ah+ltY/R1F3p4WPJ2+3Kzn/wBY+TiyeZTw5p1uDDyycP8AMVY/Ok2ndVLXgt1de5aDXnLxKm4c5JPWOu6VDG3nFydas33ind3/AN0ml+I1oBlrgnqF5FrinRqu1PE/Uyv4v7D/ADWXo2alMq8YdPvTmuqrw65ada1em125n7y8rTUtuyaNE6A1BHU+ksPmd7zcVGp2tOO0v13Xk0BIQAAAAAAAAAAAAAAAAAAAAAAAAAAAAAAAAAAKP+UbqOPJh9OYeW9/bVUvioJ/8nZ+EWXZiK9LDYeWIxElGME5Sk+iSV238DI+b4rF6917KdH7WJrKEE/uxvyx6+EUr/EC4vk8ae+Y6dq53XXvYmXLD/ZC69VefN68sS2jq5XgaGV5bSwGFVoUoRhH0irHaArPj3p76W0f9I0VephZc/nyOyn/ANX+EhvydNRxw2ZV9PYiVlWXtad/3or3l6uKT/Ay+cTQpYrDyw9dJxnFxkn3TVmv5GRsXTxegNfONLeeErpxu7c8eqvb96DV/wDcwNfA6+XY3D5lgKeOwcuaFSMZxfimro7AAAAAAAAAAAAAAAAAAAAAAAAAAAAAAAAAFa8eNRvJtHPL6DtUxb9n13UFvN+d1aP4yD/J10786zitn+Ij7tFezptr78l7zXmobfjIvxk1C9Q66rKk706H1FPb92/M/O83LfulE0Nw809DTGkcPltrT5eer5zlvLsunReSQEkAAAov5RunLVKGo8PHr9TVaXq4N/8AJX8oovQ8bWORU9S6ZxGUVLfWQai392S3i/hJJgQD5PepHmWnKmSYh+/hWnFt9YTbaXW/uyUl4JOKLYMlcNc+qaQ1xSxGLbpw5nRrpq1oydne+65ZKMn3934GtQAAAAAAAAAAAAAAAAAAAAAAAAAAAAAARniPqNaX0fXzGLSqW5KSfectlb03l6RZJjPXyiNR/PM8pZDQfu4dc8/Bzmlb+UbfnYEd4Lacln+t6VWpG9LDfXT9Y/YX5+V27pSNTlccCdO/Qui446vG1TFP2rut+TpBeateS/3ljgAAAAAGZuPWnfofWX0hRjani17RWtbnVlNfrGT85ly8IdRf4i0PQq1XepRXsal227wSs23u248rb8Wzh4y6beotE1fYq9XD/XQst3yp80fHeLlsurUSp+AGo/ovVbymu37PFKy32U43cX8VzLzbQGkgAAAAAAAAAAAAAAAAAAAAAAAAAAAAHSzrM8Nk2U1syxrtClBzl8Oy830XmzKGQ4LGa917ClX+1iaznUa6KO8p/wAop287It35ROoZYPJKORUOuIfPN/8A4g1ZfGVvynU+TnpyVHCV9RYiP+p9VSuvup3m16y5V+FgXRSpwpU1TpqySSS8Ej9AAAAAAAAyTrzJq+iteVKOE91QqKtQa7Rb5o/la5d+rizWxUXyh9NvHZFSz7DJueHfLO3/AMcu/wAJW+EmBZOl85pag0/Qzah0qwUmvB9JL4STXwPUKS+TjqJ1KOI05W+79fT9HaMl5buL/Ey7QAAAAAAAAAAAAAAAAAAAAAAAAAAAiWueH2T62lSqZnKpCdO6UqUkm0+z5otdd+lz38kynB5HlVPLMtjy06atFfq2/FtttvxZ3gAAAAAAAAAOtmWAw2aZfUwGOjzU6kXCUfFNWfTdeq6HZAEM0Rw1yTRePqY7LpVZ1Jw5L1ZJ8sbptJRjFbtR3d+m1t7zMAAAAAAAAAAAAAAA/9k="/>
          <p:cNvSpPr>
            <a:spLocks noChangeAspect="1" noChangeArrowheads="1"/>
          </p:cNvSpPr>
          <p:nvPr/>
        </p:nvSpPr>
        <p:spPr bwMode="auto">
          <a:xfrm>
            <a:off x="155575" y="-1897063"/>
            <a:ext cx="48196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AutoShape 6" descr="data:image/jpeg;base64,/9j/4AAQSkZJRgABAQAAAQABAAD/2wCEAAkGBwgHBhIIBxIWFRUVGBoYGRcWGB8dIBwiICAbIiQhJCchHSggICYxIB4YKTMmJTUvMi4xHiQ1RDMuNzIwLysBCgoKBQUFDgUFDisZExkrKysrKysrKysrKysrKysrKysrKysrKysrKysrKysrKysrKysrKysrKysrKysrKysrK//AABEIAMsA+AMBIgACEQEDEQH/xAAcAAEAAwADAQEAAAAAAAAAAAAABgcIAwQFAQL/xABAEAACAQIEBAMDCQYGAgMAAAAAAQIDEQQFBiEHEjFBUWFxEyKBCBQVIzJCgpKhR1KEkcHDFiQzcqLCF2NTVGL/xAAUAQEAAAAAAAAAAAAAAAAAAAAA/8QAFBEBAAAAAAAAAAAAAAAAAAAAAP/aAAwDAQACEQMRAD8AvEAAAAAAAAAAAAAAAAApTjlxDxOBrvTOSTcJWTr1ItXtJP6tbXWzTbVn0XiBM9UcVdLacrywtWpKtVjs4UEpcrvazbaine91e6t0Ir/5+yj/AOnW/NEr7QHCrN9XUljq8vYYZ9KkleU/Hkj3W3V2XruWR/4D09yW+c4m9ut6dr+nIBI9L8VdLajrxwtKpKjVltGFdKPM72smm4t3tZXu79CcGXNf8Ks30jSeOoS9vhl1qRVpQ8OePZb9VdemxOOBvEPE46utM53NzlZuhUk1e0Uvq3td7JtN3fVeAF1gAAAAAAAAAAAAAAAAAAAAAAAAAAAAAAAAADixVeOGw08RO9oRcnbrsrmRtMYKes9fUqGOavia7nVttdNuc7b3WylY1tmFCWJwFTDwtecJRV/NNGT+GWMp5PxDwdbHJxUarhK+3K5KUN/CzluBrTD0KOFw8cPhoqMIJRjGKsklskl2VjkAA48RQo4rDyw+JipQmnGUZK6aezTXdWMi6nwU9Ga+q0MC1fDV1OlfeyTU4X3u9nG5r4yPxNxlPOOIeMrYFOSlVUI235nFRht43cdgNZ4WvHE4aGIhe04qSv13VzlOvl9CWGwFPDzteEIxdvJJHYAAAAAAAAAAAAAAAAAAAAAAAAAAAAAAAAAGa+OWi55Fn0s7wcf8viZXe9+Wq7uS33s7OS+K2sjShwY3CYfH4SeExkFOE04yjJXTT7AUpw34zYehgoZVq3mXIlGOIV5XX/s6yv095Xv3t1dm/wCP9Iez5/n+Hta/+or/AMuvwKF4vaMyHSOYRjk+Ik5VPe+bSXM6ad9+e/TokpJva92V2BePEjjNh6+CnlWkuZ86cZYh3jZf+vpK/X3na3a/VR3gbouee59HO8ZH/L4aV1vbmqqzitt7K6k/gt7s6nCHRmQ6uzCUc3xElKn73zaK5XUStvz36dU1FJ73ujTGCwmHwGEhhMHBQhBKMYxVkkuwHOAAAAAAAAAAAAAAAAAAAAAAAAAAAAAAAAAABAOKXEbDaOwfzTB2ni5r3YdVBP78v6Lv6HzilxHw2jsH8zwVp4ua92PVU0/vS/ou/oULpbTmd8Q9SSjGTk5Pnr157qCfd+Le6jFdbdkm0DS2nM74h6klGMnJyfPXrz3UE+78W91GK627JNrzvomj/i/6G5pcnzn2PNte3tOW/hexrTS2nMt0tk8csymFordyf2py7yk+7f6bJWSSMt/tP/j/AO8B91TpzO+HmpIxlJxcXz0K8NlNLuvBrZSi+l+6abvvhbxGw2scH80xloYuC96HRTS+/H+q7ehKNU6cy3VOTyyzNoXi91JfahLtKL7NfrundNoy5qnTmd8PNSRjKTi4vnoV4bKaXdeDWylF9L9002GugV/wt4j4bWOD+Z420MXBe9HoqiX3o/1Xb0LAAAAAAAAAAAAAAAAAAAAAAAAAAAAAAABC+KmtVozT3tsPyvEVXyUov9Ztd1Hb4uK7kyqVIUqbqVGkkm230SXcydxA1HideaydTBKUoOSpYen3tey28ZPf4pdgOHSmm874h6jlGMm23z16891BPu/FvfliutuyTa1FpfTmW6WyeGWZTDljHdt/anLvKT7t/pslZJI6mgtL0NIaap5XRd5faqT/AHpvq/RbJeUUSIAZE/af/H/3jXZkT9p/8f8A3gNdnkao05luqcnnlmbQ5oy3TX2oS7Si+zX67p3TaPXAGRtV6bzvh5qOMZSaafPQrw2U0u68GtuaL6X7ppvQHCnXkNaZRKOKSjiaNlUiukk+k0vB73XZ+qPe1jpvB6ryCrlWNS95XhNq7pzs+Wa3T2fa6um10ZmLTGbZhw81x7TExadGbpVoL70L+8le1+ilF97J9ANcA4cHiqONwkMXhZKUKkVOMl0aaun/ACOYAAAAAAAAAAAAAAAAAAAAAAAAAAdHPM1w2R5PWzTGu0KUHJ+duiXm3ZLzYFZcftYfRmUR07gZfWYhXq26xp+H4nt6KXiiP/J90d84xUtU45e7TbhQXjK1pS9EnZebfgQCEc14ka697/UxFTd2uqcF/LaMF8beLNW5LleFyXKqWW4CPLTpRUYr07vxbd233bYHdAAAyJ+0/wDj/wC8a7MiftP/AI/+8BrsAACkvlB6O9pTjqvAreKUK6XddIz/AOr8uXwZdpwY/B4fMMFPB4yKlCpFxlF9GnswKd+T7rF4jDS0vj5e9BOdBvq47uUfh1Xk34F0mRs+y7M+HOuOTDyanRkqlKbX24vo7d01dNeqNR6Wz3DalyCjm+D2jUjdxvfll0lF+jTXmB6wAAAAAAAAAAAAAAAAAAAAAAABQHygtYPF4+Ol8E/cpNTrNd522j5pRd35vxRf5Xeo+EOSag1RLO8XUqrncZVKSatJqye/2oppK9vOzXYPL4B6PWVZI9QY2P1uIX1d/u0tmvzNX9FHzLYPkYxhFRgrJbJI+gAAB8bUVeRjrEZlh6OuJZpF81OOLdW8fvRVTm2vbqvE0Zxn1D9AaGrRpP6zEfUQ/EnzP8nNv4tGXFha7wbxii/ZqSg5W25mm0vW0ZP4AbaoVaeIoxrUWpRklKLXRp7pr4H7K34Eah+mNFrA1nephX7N9L8j3g/S14/gLIAAACtuOGj1qDTf0nhI3r4VOS8ZU+so+f7y9Gu5XXAXWH0PnjyDGytRxMlyX+7V2S/MrR9VDpuaOK5wXB7IMFq2OfUJ1EoVFVhQVlGMk7rdb2Ut0vJLp1CxgAAAAAAAAAAAAAAAAAAAAAAAAAAAAAA8nVmd0dOacxGbV+lKDaXjJ7RXxk4r4gZ+4+ah+ltY/R1F3p4WPJ2+3Kzn/wBY+TiyeZTw5p1uDDyycP8AMVY/Ok2ndVLXgt1de5aDXnLxKm4c5JPWOu6VDG3nFydas33ind3/AN0ml+I1oBlrgnqF5FrinRqu1PE/Uyv4v7D/ADWXo2alMq8YdPvTmuqrw65ada1em125n7y8rTUtuyaNE6A1BHU+ksPmd7zcVGp2tOO0v13Xk0BIQAAAAAAAAAAAAAAAAAAAAAAAAAAAAAAAAAAKP+UbqOPJh9OYeW9/bVUvioJ/8nZ+EWXZiK9LDYeWIxElGME5Sk+iSV238DI+b4rF6917KdH7WJrKEE/uxvyx6+EUr/EC4vk8ae+Y6dq53XXvYmXLD/ZC69VefN68sS2jq5XgaGV5bSwGFVoUoRhH0irHaArPj3p76W0f9I0VephZc/nyOyn/ANX+EhvydNRxw2ZV9PYiVlWXtad/3or3l6uKT/Ay+cTQpYrDyw9dJxnFxkn3TVmv5GRsXTxegNfONLeeErpxu7c8eqvb96DV/wDcwNfA6+XY3D5lgKeOwcuaFSMZxfimro7AAAAAAAAAAAAAAAAAAAAAAAAAAAAAAAAAFa8eNRvJtHPL6DtUxb9n13UFvN+d1aP4yD/J10786zitn+Ij7tFezptr78l7zXmobfjIvxk1C9Q66rKk706H1FPb92/M/O83LfulE0Nw809DTGkcPltrT5eer5zlvLsunReSQEkAAAov5RunLVKGo8PHr9TVaXq4N/8AJX8oovQ8bWORU9S6ZxGUVLfWQai392S3i/hJJgQD5PepHmWnKmSYh+/hWnFt9YTbaXW/uyUl4JOKLYMlcNc+qaQ1xSxGLbpw5nRrpq1oydne+65ZKMn3934GtQAAAAAAAAAAAAAAAAAAAAAAAAAAAAAARniPqNaX0fXzGLSqW5KSfectlb03l6RZJjPXyiNR/PM8pZDQfu4dc8/Bzmlb+UbfnYEd4Lacln+t6VWpG9LDfXT9Y/YX5+V27pSNTlccCdO/Qui446vG1TFP2rut+TpBeateS/3ljgAAAAAGZuPWnfofWX0hRjani17RWtbnVlNfrGT85ly8IdRf4i0PQq1XepRXsal227wSs23u248rb8Wzh4y6beotE1fYq9XD/XQst3yp80fHeLlsurUSp+AGo/ovVbymu37PFKy32U43cX8VzLzbQGkgAAAAAAAAAAAAAAAAAAAAAAAAAAAAHSzrM8Nk2U1syxrtClBzl8Oy830XmzKGQ4LGa917ClX+1iaznUa6KO8p/wAop287It35ROoZYPJKORUOuIfPN/8A4g1ZfGVvynU+TnpyVHCV9RYiP+p9VSuvup3m16y5V+FgXRSpwpU1TpqySSS8Ej9AAAAAAAAyTrzJq+iteVKOE91QqKtQa7Rb5o/la5d+rizWxUXyh9NvHZFSz7DJueHfLO3/AMcu/wAJW+EmBZOl85pag0/Qzah0qwUmvB9JL4STXwPUKS+TjqJ1KOI05W+79fT9HaMl5buL/Ey7QAAAAAAAAAAAAAAAAAAAAAAAAAAAiWueH2T62lSqZnKpCdO6UqUkm0+z5otdd+lz38kynB5HlVPLMtjy06atFfq2/FtttvxZ3gAAAAAAAAAOtmWAw2aZfUwGOjzU6kXCUfFNWfTdeq6HZAEM0Rw1yTRePqY7LpVZ1Jw5L1ZJ8sbptJRjFbtR3d+m1t7zMAAAAAAAAAAAAAAA/9k="/>
          <p:cNvSpPr>
            <a:spLocks noChangeAspect="1" noChangeArrowheads="1"/>
          </p:cNvSpPr>
          <p:nvPr/>
        </p:nvSpPr>
        <p:spPr bwMode="auto">
          <a:xfrm>
            <a:off x="307975" y="-1744663"/>
            <a:ext cx="48196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2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2" y="3749482"/>
            <a:ext cx="24453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uora yhdysviiva 16"/>
          <p:cNvCxnSpPr/>
          <p:nvPr/>
        </p:nvCxnSpPr>
        <p:spPr>
          <a:xfrm>
            <a:off x="2916637" y="3689904"/>
            <a:ext cx="288032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717" y="5193574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446" y="5193574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encrypted-tbn0.gstatic.com/images?q=tbn:ANd9GcRfZ5FBwqZUxh7lOvClSOA5uG9zP_AqO2xCkIoL-XrfWRNFXDTzzfYyXZgV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2" y="5179591"/>
            <a:ext cx="24453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661" y="5193574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Mies, Tikku Ukko, Symboli, Siluetti, Mieste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014" y="5179591"/>
            <a:ext cx="2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kstiruutu 17"/>
          <p:cNvSpPr txBox="1"/>
          <p:nvPr/>
        </p:nvSpPr>
        <p:spPr>
          <a:xfrm>
            <a:off x="466611" y="2138827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>
                <a:solidFill>
                  <a:srgbClr val="000000"/>
                </a:solidFill>
              </a:rPr>
              <a:t>yksi sairaus, hoidon rajaus</a:t>
            </a:r>
          </a:p>
          <a:p>
            <a:r>
              <a:rPr lang="fi-FI" sz="1600" b="1" dirty="0" smtClean="0">
                <a:solidFill>
                  <a:srgbClr val="000000"/>
                </a:solidFill>
              </a:rPr>
              <a:t>esim. sairauden asteen perusteella</a:t>
            </a:r>
            <a:endParaRPr lang="fi-FI" sz="1600" b="1" dirty="0">
              <a:solidFill>
                <a:srgbClr val="000000"/>
              </a:solidFill>
            </a:endParaRPr>
          </a:p>
        </p:txBody>
      </p:sp>
      <p:sp>
        <p:nvSpPr>
          <p:cNvPr id="36" name="Tekstiruutu 35"/>
          <p:cNvSpPr txBox="1"/>
          <p:nvPr/>
        </p:nvSpPr>
        <p:spPr>
          <a:xfrm>
            <a:off x="5822690" y="4869160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>
                <a:solidFill>
                  <a:srgbClr val="000000"/>
                </a:solidFill>
              </a:rPr>
              <a:t>eri sairauksia, hoidon rajaus</a:t>
            </a:r>
          </a:p>
          <a:p>
            <a:r>
              <a:rPr lang="fi-FI" sz="1600" b="1" dirty="0" smtClean="0">
                <a:solidFill>
                  <a:srgbClr val="000000"/>
                </a:solidFill>
              </a:rPr>
              <a:t>sairauden/terveysongelman perusteella</a:t>
            </a:r>
            <a:endParaRPr lang="fi-FI" sz="1600" b="1" dirty="0">
              <a:solidFill>
                <a:srgbClr val="000000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>
            <a:off x="4071642" y="4746085"/>
            <a:ext cx="36004" cy="16561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iruutu 5"/>
          <p:cNvSpPr txBox="1"/>
          <p:nvPr/>
        </p:nvSpPr>
        <p:spPr>
          <a:xfrm>
            <a:off x="3601804" y="393611"/>
            <a:ext cx="548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>
                <a:solidFill>
                  <a:srgbClr val="0000FF"/>
                </a:solidFill>
              </a:rPr>
              <a:t>Valikoimasta ulos rajaamisen vaikeudesta</a:t>
            </a:r>
            <a:endParaRPr lang="fi-FI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LKOset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ALKOset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PALKOset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8052E947AA3754AA419CF775EDA4AA2" ma:contentTypeVersion="" ma:contentTypeDescription="Luo uusi asiakirja." ma:contentTypeScope="" ma:versionID="e0515aa605729d88b561075de87518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67457B-164F-464B-B9B1-3100F46986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604002-0D68-46EE-913C-4268AB5CB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93F8EF-BDA3-48F6-BC16-03FFAB56983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845</Words>
  <Application>Microsoft Office PowerPoint</Application>
  <PresentationFormat>Näytössä katseltava diaesitys (4:3)</PresentationFormat>
  <Paragraphs>273</Paragraphs>
  <Slides>21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21</vt:i4>
      </vt:variant>
    </vt:vector>
  </HeadingPairs>
  <TitlesOfParts>
    <vt:vector size="26" baseType="lpstr">
      <vt:lpstr>Mukautettu suunnittelumalli</vt:lpstr>
      <vt:lpstr>PALKOset</vt:lpstr>
      <vt:lpstr>1_Mukautettu suunnittelumalli</vt:lpstr>
      <vt:lpstr>1_PALKOset</vt:lpstr>
      <vt:lpstr>2_PALKOset</vt:lpstr>
      <vt:lpstr>Palveluvalikoiman määrittelyn periaatteet ja prosessit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Viestinnän ≈ toiminnan periaatteet</vt:lpstr>
      <vt:lpstr>Prosessit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Pham Hang STM</dc:creator>
  <cp:lastModifiedBy>stmkrat</cp:lastModifiedBy>
  <cp:revision>56</cp:revision>
  <dcterms:created xsi:type="dcterms:W3CDTF">2015-09-15T12:05:19Z</dcterms:created>
  <dcterms:modified xsi:type="dcterms:W3CDTF">2015-11-18T08:44:39Z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0x01010058052E947AA3754AA419CF775EDA4AA2</vt:lpwstr>
  </property>
  <property fmtid="{D5CDD505-2E9C-101B-9397-08002B2CF9AE}" pid="3" name="_AdHocReviewCycleID">
    <vt:i4>1572767874</vt:i4>
  </property>
  <property fmtid="{D5CDD505-2E9C-101B-9397-08002B2CF9AE}" pid="4" name="_NewReviewCycle">
    <vt:lpwstr/>
  </property>
  <property fmtid="{D5CDD505-2E9C-101B-9397-08002B2CF9AE}" pid="5" name="_EmailSubject">
    <vt:lpwstr>Diat periaatteista ja prosesseista, uusi versio</vt:lpwstr>
  </property>
  <property fmtid="{D5CDD505-2E9C-101B-9397-08002B2CF9AE}" pid="6" name="_AuthorEmail">
    <vt:lpwstr>jaana.leipala@stm.fi</vt:lpwstr>
  </property>
  <property fmtid="{D5CDD505-2E9C-101B-9397-08002B2CF9AE}" pid="7" name="_AuthorEmailDisplayName">
    <vt:lpwstr>Leipälä Jaana (STM)</vt:lpwstr>
  </property>
  <property fmtid="{D5CDD505-2E9C-101B-9397-08002B2CF9AE}" pid="8" name="_PreviousAdHocReviewCycleID">
    <vt:i4>809492185</vt:i4>
  </property>
</Properties>
</file>