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  <p:sldMasterId id="2147483674" r:id="rId5"/>
    <p:sldMasterId id="2147483676" r:id="rId6"/>
    <p:sldMasterId id="2147483688" r:id="rId7"/>
    <p:sldMasterId id="2147483692" r:id="rId8"/>
  </p:sldMasterIdLst>
  <p:notesMasterIdLst>
    <p:notesMasterId r:id="rId30"/>
  </p:notesMasterIdLst>
  <p:sldIdLst>
    <p:sldId id="256" r:id="rId9"/>
    <p:sldId id="266" r:id="rId10"/>
    <p:sldId id="269" r:id="rId11"/>
    <p:sldId id="264" r:id="rId12"/>
    <p:sldId id="270" r:id="rId13"/>
    <p:sldId id="273" r:id="rId14"/>
    <p:sldId id="272" r:id="rId15"/>
    <p:sldId id="274" r:id="rId16"/>
    <p:sldId id="271" r:id="rId17"/>
    <p:sldId id="275" r:id="rId18"/>
    <p:sldId id="265" r:id="rId19"/>
    <p:sldId id="279" r:id="rId20"/>
    <p:sldId id="267" r:id="rId21"/>
    <p:sldId id="261" r:id="rId22"/>
    <p:sldId id="257" r:id="rId23"/>
    <p:sldId id="258" r:id="rId24"/>
    <p:sldId id="277" r:id="rId25"/>
    <p:sldId id="278" r:id="rId26"/>
    <p:sldId id="259" r:id="rId27"/>
    <p:sldId id="276" r:id="rId28"/>
    <p:sldId id="260" r:id="rId2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0000FF"/>
    <a:srgbClr val="FF00FF"/>
    <a:srgbClr val="660066"/>
    <a:srgbClr val="00CCFF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39705-E692-41C7-9AE6-CBD7D8F648C5}" type="datetimeFigureOut">
              <a:rPr lang="fi-FI" smtClean="0"/>
              <a:t>18.11.2015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6B21E5-6D2E-498A-A8D9-91840C55B1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843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i-FI" altLang="fi-FI" smtClean="0"/>
              <a:t>Onko viestintä avointa, vuorovaikutteista, luotettavaa? Muista, että periaatteiden täytyy näkyä toiminnassa</a:t>
            </a:r>
          </a:p>
          <a:p>
            <a:endParaRPr lang="fi-FI" altLang="fi-FI" smtClean="0"/>
          </a:p>
        </p:txBody>
      </p:sp>
      <p:sp>
        <p:nvSpPr>
          <p:cNvPr id="21508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859" indent="-28840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630" indent="-2307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5082" indent="-2307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534" indent="-23072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986" indent="-2307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438" indent="-2307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890" indent="-2307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2342" indent="-2307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972FF94-153E-412F-A8DF-84983440B3A8}" type="slidenum">
              <a:rPr lang="fi-FI" altLang="fi-FI" sz="800"/>
              <a:pPr eaLnBrk="1" hangingPunct="1">
                <a:spcBef>
                  <a:spcPct val="0"/>
                </a:spcBef>
              </a:pPr>
              <a:t>13</a:t>
            </a:fld>
            <a:endParaRPr lang="fi-FI" altLang="fi-FI" sz="8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6B21E5-6D2E-498A-A8D9-91840C55B134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8988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7B325-781A-45A4-9042-1BCD892E7E68}" type="datetime1">
              <a:rPr lang="fi-FI" smtClean="0"/>
              <a:t>18.11.2015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4507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10ED-7B38-4EDB-AC02-648AADCFA4AA}" type="datetime1">
              <a:rPr lang="fi-FI" smtClean="0"/>
              <a:t>18.11.2015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3720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23EA-9BE2-4368-8714-1DC4590D30EE}" type="datetime1">
              <a:rPr lang="fi-FI" smtClean="0"/>
              <a:t>18.11.2015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4840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 dirty="0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 dirty="0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 userDrawn="1"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 userDrawn="1"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A5CA9CA-DD9C-4E4A-B1CD-8E8F7CAEE2D4}" type="datetime1">
              <a:rPr lang="fi-FI" smtClean="0"/>
              <a:t>18.11.2015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0E4977-9930-4604-8B32-30F72A5A4ED4}" type="slidenum">
              <a:rPr lang="fi-FI" smtClean="0"/>
              <a:t>‹#›</a:t>
            </a:fld>
            <a:endParaRPr lang="fi-FI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B9A5-102C-4A55-B41C-0D6A409FA8F8}" type="datetime1">
              <a:rPr lang="fi-FI" smtClean="0"/>
              <a:t>18.11.2015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4507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19256" cy="79208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44824"/>
            <a:ext cx="8219256" cy="428133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6546-3ED0-4B1D-9830-4CE4C7513859}" type="datetime1">
              <a:rPr lang="fi-FI" smtClean="0"/>
              <a:t>18.11.2015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5938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A105-E011-40C9-8F95-099BAA57672C}" type="datetime1">
              <a:rPr lang="fi-FI" smtClean="0"/>
              <a:t>18.11.2015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8185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0CDF-119A-49DE-B076-D96CE77AA4E4}" type="datetime1">
              <a:rPr lang="fi-FI" smtClean="0"/>
              <a:t>18.11.2015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1622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2402-9348-40B0-A676-4785E732DC4F}" type="datetime1">
              <a:rPr lang="fi-FI" smtClean="0"/>
              <a:t>18.11.2015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33083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349D-D93D-45B2-8182-3259788FEED9}" type="datetime1">
              <a:rPr lang="fi-FI" smtClean="0"/>
              <a:t>18.11.2015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99486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DC06F-B5FC-4F7C-930C-A3EBDC84DC84}" type="datetime1">
              <a:rPr lang="fi-FI" smtClean="0"/>
              <a:t>18.11.2015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39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19256" cy="792088"/>
          </a:xfrm>
        </p:spPr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44824"/>
            <a:ext cx="8219256" cy="4281339"/>
          </a:xfrm>
        </p:spPr>
        <p:txBody>
          <a:bodyPr/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9402-3F56-47AE-9E67-7937CE684FEC}" type="datetime1">
              <a:rPr lang="fi-FI" smtClean="0"/>
              <a:t>18.11.2015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5938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452B-AE9A-49C7-B10D-95754769D795}" type="datetime1">
              <a:rPr lang="fi-FI" smtClean="0"/>
              <a:t>18.11.2015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40599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D9371-58F5-4DC3-BF21-311D8B736994}" type="datetime1">
              <a:rPr lang="fi-FI" smtClean="0"/>
              <a:t>18.11.2015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23384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22D7-2670-4E09-9943-36410070B044}" type="datetime1">
              <a:rPr lang="fi-FI" smtClean="0"/>
              <a:t>18.11.2015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37203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8253-4F51-46C2-9AD6-D009CBF62753}" type="datetime1">
              <a:rPr lang="fi-FI" smtClean="0"/>
              <a:t>18.11.2015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48407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 dirty="0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 dirty="0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 userDrawn="1"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Puolivapaa piirto 7"/>
            <p:cNvSpPr>
              <a:spLocks/>
            </p:cNvSpPr>
            <p:nvPr userDrawn="1"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D2677B4-613E-448E-8943-E8927CE5B710}" type="datetime1">
              <a:rPr lang="fi-FI" smtClean="0"/>
              <a:pPr/>
              <a:t>18.11.2015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0E4977-9930-4604-8B32-30F72A5A4ED4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125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6105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7736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 dirty="0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 dirty="0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 userDrawn="1"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Puolivapaa piirto 7"/>
            <p:cNvSpPr>
              <a:spLocks/>
            </p:cNvSpPr>
            <p:nvPr userDrawn="1"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D2677B4-613E-448E-8943-E8927CE5B710}" type="datetime1">
              <a:rPr lang="fi-FI" smtClean="0"/>
              <a:pPr/>
              <a:t>18.11.2015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0E4977-9930-4604-8B32-30F72A5A4ED4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58529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381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636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30495-B17A-498C-97E4-7BE5523B3D16}" type="datetime1">
              <a:rPr lang="fi-FI" smtClean="0"/>
              <a:t>18.11.2015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8185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55F3D-2155-41EF-AAE5-5B5F6D7D12C0}" type="datetime1">
              <a:rPr lang="fi-FI" smtClean="0"/>
              <a:t>18.11.2015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162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1CBD-9CC0-4749-86DB-9A4D2ABD0F58}" type="datetime1">
              <a:rPr lang="fi-FI" smtClean="0"/>
              <a:t>18.11.2015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3308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0CDF7-4FAA-4EA0-9771-AA68A17067F1}" type="datetime1">
              <a:rPr lang="fi-FI" smtClean="0"/>
              <a:t>18.11.2015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9948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66E23-EFDA-4E24-B591-7967FBF297E6}" type="datetime1">
              <a:rPr lang="fi-FI" smtClean="0"/>
              <a:t>18.11.2015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398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E30F7-76E3-4E33-A0A7-5C383DDABC46}" type="datetime1">
              <a:rPr lang="fi-FI" smtClean="0"/>
              <a:t>18.11.2015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4059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CB42B-3647-4CEA-B225-A530BA347B6C}" type="datetime1">
              <a:rPr lang="fi-FI" smtClean="0"/>
              <a:t>18.11.2015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2338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.png"/><Relationship Id="rId5" Type="http://schemas.openxmlformats.org/officeDocument/2006/relationships/image" Target="../media/image2.jpe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.png"/><Relationship Id="rId5" Type="http://schemas.openxmlformats.org/officeDocument/2006/relationships/image" Target="../media/image2.jpeg"/><Relationship Id="rId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943858"/>
            <a:ext cx="8147248" cy="828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916832"/>
            <a:ext cx="8219256" cy="420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940152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545F-FF08-4AA9-9959-D2613BFF8036}" type="datetime1">
              <a:rPr lang="fi-FI" smtClean="0"/>
              <a:t>18.11.2015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987824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100392" y="6381328"/>
            <a:ext cx="586408" cy="34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208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60885" y="1052736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i-FI" dirty="0" smtClean="0"/>
              <a:t>Muokkaa </a:t>
            </a:r>
            <a:r>
              <a:rPr kumimoji="0" lang="fi-FI" dirty="0" err="1" smtClean="0"/>
              <a:t>perustyyl</a:t>
            </a:r>
            <a:r>
              <a:rPr kumimoji="0" lang="fi-FI" dirty="0" smtClean="0"/>
              <a:t>. </a:t>
            </a:r>
            <a:r>
              <a:rPr kumimoji="0" lang="fi-FI" dirty="0" err="1" smtClean="0"/>
              <a:t>napsautt</a:t>
            </a:r>
            <a:r>
              <a:rPr kumimoji="0" lang="fi-FI" dirty="0" smtClean="0"/>
              <a:t>.</a:t>
            </a:r>
            <a:endParaRPr kumimoji="0" lang="en-US" dirty="0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2204864"/>
            <a:ext cx="8219256" cy="3802427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dirty="0" smtClean="0"/>
              <a:t>Muokkaa tekstin perustyylejä napsauttamalla</a:t>
            </a:r>
          </a:p>
          <a:p>
            <a:pPr lvl="1" eaLnBrk="1" latinLnBrk="0" hangingPunct="1"/>
            <a:r>
              <a:rPr kumimoji="0" lang="fi-FI" dirty="0" smtClean="0"/>
              <a:t>toinen taso</a:t>
            </a:r>
          </a:p>
          <a:p>
            <a:pPr lvl="2" eaLnBrk="1" latinLnBrk="0" hangingPunct="1"/>
            <a:r>
              <a:rPr kumimoji="0" lang="fi-FI" dirty="0" smtClean="0"/>
              <a:t>kolmas taso</a:t>
            </a:r>
          </a:p>
          <a:p>
            <a:pPr lvl="3" eaLnBrk="1" latinLnBrk="0" hangingPunct="1"/>
            <a:r>
              <a:rPr kumimoji="0" lang="fi-FI" dirty="0" smtClean="0"/>
              <a:t>neljäs taso</a:t>
            </a:r>
          </a:p>
          <a:p>
            <a:pPr lvl="4" eaLnBrk="1" latinLnBrk="0" hangingPunct="1"/>
            <a:r>
              <a:rPr kumimoji="0" lang="fi-FI" dirty="0" smtClean="0"/>
              <a:t>viides taso</a:t>
            </a:r>
            <a:endParaRPr kumimoji="0" lang="en-US" dirty="0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D32E902-D7F1-412F-B8D9-8A44E5833434}" type="datetime1">
              <a:rPr lang="fi-FI" smtClean="0"/>
              <a:t>18.11.2015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0E4977-9930-4604-8B32-30F72A5A4ED4}" type="slidenum">
              <a:rPr lang="fi-FI" smtClean="0"/>
              <a:t>‹#›</a:t>
            </a:fld>
            <a:endParaRPr lang="fi-F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46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46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44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Calibri" panose="020F0502020204030204" pitchFamily="34" charset="0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943858"/>
            <a:ext cx="8147248" cy="828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916832"/>
            <a:ext cx="8219256" cy="420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940152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D6AF5-815A-4E10-B038-4F3C8B7C9BE2}" type="datetime1">
              <a:rPr lang="fi-FI" smtClean="0"/>
              <a:t>18.11.2015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987824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100392" y="6381328"/>
            <a:ext cx="586408" cy="34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F0AF4-FD8F-4EB7-B53E-F8E941A4B72B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208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60885" y="1052736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i-FI" dirty="0" smtClean="0"/>
              <a:t>Muokkaa </a:t>
            </a:r>
            <a:r>
              <a:rPr kumimoji="0" lang="fi-FI" dirty="0" err="1" smtClean="0"/>
              <a:t>perustyyl</a:t>
            </a:r>
            <a:r>
              <a:rPr kumimoji="0" lang="fi-FI" dirty="0" smtClean="0"/>
              <a:t>. </a:t>
            </a:r>
            <a:r>
              <a:rPr kumimoji="0" lang="fi-FI" dirty="0" err="1" smtClean="0"/>
              <a:t>napsautt</a:t>
            </a:r>
            <a:r>
              <a:rPr kumimoji="0" lang="fi-FI" dirty="0" smtClean="0"/>
              <a:t>.</a:t>
            </a:r>
            <a:endParaRPr kumimoji="0" lang="en-US" dirty="0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2204864"/>
            <a:ext cx="8219256" cy="3802427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dirty="0" smtClean="0"/>
              <a:t>Muokkaa tekstin perustyylejä napsauttamalla</a:t>
            </a:r>
          </a:p>
          <a:p>
            <a:pPr lvl="1" eaLnBrk="1" latinLnBrk="0" hangingPunct="1"/>
            <a:r>
              <a:rPr kumimoji="0" lang="fi-FI" dirty="0" smtClean="0"/>
              <a:t>toinen taso</a:t>
            </a:r>
          </a:p>
          <a:p>
            <a:pPr lvl="2" eaLnBrk="1" latinLnBrk="0" hangingPunct="1"/>
            <a:r>
              <a:rPr kumimoji="0" lang="fi-FI" dirty="0" smtClean="0"/>
              <a:t>kolmas taso</a:t>
            </a:r>
          </a:p>
          <a:p>
            <a:pPr lvl="3" eaLnBrk="1" latinLnBrk="0" hangingPunct="1"/>
            <a:r>
              <a:rPr kumimoji="0" lang="fi-FI" dirty="0" smtClean="0"/>
              <a:t>neljäs taso</a:t>
            </a:r>
          </a:p>
          <a:p>
            <a:pPr lvl="4" eaLnBrk="1" latinLnBrk="0" hangingPunct="1"/>
            <a:r>
              <a:rPr kumimoji="0" lang="fi-FI" dirty="0" smtClean="0"/>
              <a:t>viides taso</a:t>
            </a:r>
            <a:endParaRPr kumimoji="0" lang="en-US" dirty="0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2655E96-BE41-4746-A658-0FBDF469FA7A}" type="datetime1">
              <a:rPr lang="fi-FI" smtClean="0">
                <a:solidFill>
                  <a:prstClr val="black"/>
                </a:solidFill>
              </a:rPr>
              <a:pPr/>
              <a:t>18.11.2015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0E4977-9930-4604-8B32-30F72A5A4ED4}" type="slidenum">
              <a:rPr lang="fi-FI" smtClean="0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46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46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1303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1" latinLnBrk="0" hangingPunct="1">
        <a:spcBef>
          <a:spcPct val="0"/>
        </a:spcBef>
        <a:buNone/>
        <a:defRPr kumimoji="0" sz="44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Calibri" panose="020F0502020204030204" pitchFamily="34" charset="0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60885" y="1052736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i-FI" dirty="0" smtClean="0"/>
              <a:t>Muokkaa </a:t>
            </a:r>
            <a:r>
              <a:rPr kumimoji="0" lang="fi-FI" dirty="0" err="1" smtClean="0"/>
              <a:t>perustyyl</a:t>
            </a:r>
            <a:r>
              <a:rPr kumimoji="0" lang="fi-FI" dirty="0" smtClean="0"/>
              <a:t>. </a:t>
            </a:r>
            <a:r>
              <a:rPr kumimoji="0" lang="fi-FI" dirty="0" err="1" smtClean="0"/>
              <a:t>napsautt</a:t>
            </a:r>
            <a:r>
              <a:rPr kumimoji="0" lang="fi-FI" dirty="0" smtClean="0"/>
              <a:t>.</a:t>
            </a:r>
            <a:endParaRPr kumimoji="0" lang="en-US" dirty="0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2204864"/>
            <a:ext cx="8219256" cy="3802427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dirty="0" smtClean="0"/>
              <a:t>Muokkaa tekstin perustyylejä napsauttamalla</a:t>
            </a:r>
          </a:p>
          <a:p>
            <a:pPr lvl="1" eaLnBrk="1" latinLnBrk="0" hangingPunct="1"/>
            <a:r>
              <a:rPr kumimoji="0" lang="fi-FI" dirty="0" smtClean="0"/>
              <a:t>toinen taso</a:t>
            </a:r>
          </a:p>
          <a:p>
            <a:pPr lvl="2" eaLnBrk="1" latinLnBrk="0" hangingPunct="1"/>
            <a:r>
              <a:rPr kumimoji="0" lang="fi-FI" dirty="0" smtClean="0"/>
              <a:t>kolmas taso</a:t>
            </a:r>
          </a:p>
          <a:p>
            <a:pPr lvl="3" eaLnBrk="1" latinLnBrk="0" hangingPunct="1"/>
            <a:r>
              <a:rPr kumimoji="0" lang="fi-FI" dirty="0" smtClean="0"/>
              <a:t>neljäs taso</a:t>
            </a:r>
          </a:p>
          <a:p>
            <a:pPr lvl="4" eaLnBrk="1" latinLnBrk="0" hangingPunct="1"/>
            <a:r>
              <a:rPr kumimoji="0" lang="fi-FI" dirty="0" smtClean="0"/>
              <a:t>viides taso</a:t>
            </a:r>
            <a:endParaRPr kumimoji="0" lang="en-US" dirty="0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2655E96-BE41-4746-A658-0FBDF469FA7A}" type="datetime1">
              <a:rPr lang="fi-FI" smtClean="0">
                <a:solidFill>
                  <a:prstClr val="black"/>
                </a:solidFill>
              </a:rPr>
              <a:pPr/>
              <a:t>18.11.2015</a:t>
            </a:fld>
            <a:endParaRPr lang="fi-FI">
              <a:solidFill>
                <a:prstClr val="black"/>
              </a:solidFill>
            </a:endParaRPr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0E4977-9930-4604-8B32-30F72A5A4ED4}" type="slidenum">
              <a:rPr lang="fi-FI" smtClean="0">
                <a:solidFill>
                  <a:prstClr val="black"/>
                </a:solidFill>
              </a:rPr>
              <a:pPr/>
              <a:t>‹#›</a:t>
            </a:fld>
            <a:endParaRPr lang="fi-FI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46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46" y="883"/>
            <a:ext cx="33099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3522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1" latinLnBrk="0" hangingPunct="1">
        <a:spcBef>
          <a:spcPct val="0"/>
        </a:spcBef>
        <a:buNone/>
        <a:defRPr kumimoji="0" sz="44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Calibri" panose="020F0502020204030204" pitchFamily="34" charset="0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>
                <a:solidFill>
                  <a:srgbClr val="0000FF"/>
                </a:solidFill>
              </a:rPr>
              <a:t>Palveluvalikoiman määrittelyn periaatteet ja prosessit</a:t>
            </a:r>
            <a:endParaRPr lang="fi-FI" dirty="0">
              <a:solidFill>
                <a:srgbClr val="0000FF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 smtClean="0">
                <a:solidFill>
                  <a:srgbClr val="CC00FF"/>
                </a:solidFill>
              </a:rPr>
              <a:t>Jaana Leipälä</a:t>
            </a:r>
            <a:endParaRPr lang="fi-FI" b="1" dirty="0">
              <a:solidFill>
                <a:srgbClr val="CC00FF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CEE1B-23CF-4BC7-9B3E-F4C6FE807349}" type="datetime1">
              <a:rPr lang="fi-FI" smtClean="0"/>
              <a:t>18.11.2015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E4977-9930-4604-8B32-30F72A5A4ED4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979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5940973" y="7290304"/>
            <a:ext cx="2133600" cy="365125"/>
          </a:xfrm>
        </p:spPr>
        <p:txBody>
          <a:bodyPr/>
          <a:lstStyle/>
          <a:p>
            <a:pPr>
              <a:defRPr/>
            </a:pPr>
            <a:fld id="{38806D21-A69E-4844-8433-84900AE49AE6}" type="datetime1">
              <a:rPr lang="fi-FI" smtClean="0"/>
              <a:t>18.11.2015</a:t>
            </a:fld>
            <a:endParaRPr lang="en-US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988645" y="7290304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Etunimi Sukunimi</a:t>
            </a:r>
            <a:endParaRPr lang="en-US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8101213" y="7290304"/>
            <a:ext cx="586408" cy="340147"/>
          </a:xfrm>
        </p:spPr>
        <p:txBody>
          <a:bodyPr/>
          <a:lstStyle/>
          <a:p>
            <a:pPr>
              <a:defRPr/>
            </a:pPr>
            <a:fld id="{6FC60A6B-6239-8E47-87C0-C824B76464AC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1026" name="Picture 2" descr="https://encrypted-tbn0.gstatic.com/images?q=tbn:ANd9GcRfZ5FBwqZUxh7lOvClSOA5uG9zP_AqO2xCkIoL-XrfWRNFXDTzzfYyXZgV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0448" y="1522743"/>
            <a:ext cx="244530" cy="576064"/>
          </a:xfrm>
          <a:prstGeom prst="rect">
            <a:avLst/>
          </a:prstGeom>
          <a:noFill/>
          <a:effectLst>
            <a:glow rad="127000">
              <a:srgbClr val="00B050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encrypted-tbn0.gstatic.com/images?q=tbn:ANd9GcRfZ5FBwqZUxh7lOvClSOA5uG9zP_AqO2xCkIoL-XrfWRNFXDTzzfYyXZgV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518" y="2314831"/>
            <a:ext cx="244530" cy="576064"/>
          </a:xfrm>
          <a:prstGeom prst="rect">
            <a:avLst/>
          </a:prstGeom>
          <a:noFill/>
          <a:effectLst>
            <a:glow rad="127000">
              <a:srgbClr val="92D050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utoShape 4" descr="data:image/jpeg;base64,/9j/4AAQSkZJRgABAQAAAQABAAD/2wCEAAkGBwgHBhIIBxIWFRUVGBoYGRcWGB8dIBwiICAbIiQhJCchHSggICYxIB4YKTMmJTUvMi4xHiQ1RDMuNzIwLysBCgoKBQUFDgUFDisZExkrKysrKysrKysrKysrKysrKysrKysrKysrKysrKysrKysrKysrKysrKysrKysrKysrK//AABEIAMsA+AMBIgACEQEDEQH/xAAcAAEAAwADAQEAAAAAAAAAAAAABgcIAwQFAQL/xABAEAACAQIEBAMDCQYGAgMAAAAAAQIDEQQFBiEHEjFBUWFxEyKBCBQVIzJCgpKhR1KEkcHDFiQzcqLCF2NTVGL/xAAUAQEAAAAAAAAAAAAAAAAAAAAA/8QAFBEBAAAAAAAAAAAAAAAAAAAAAP/aAAwDAQACEQMRAD8AvEAAAAAAAAAAAAAAAAApTjlxDxOBrvTOSTcJWTr1ItXtJP6tbXWzTbVn0XiBM9UcVdLacrywtWpKtVjs4UEpcrvazbaine91e6t0Ir/5+yj/AOnW/NEr7QHCrN9XUljq8vYYZ9KkleU/Hkj3W3V2XruWR/4D09yW+c4m9ut6dr+nIBI9L8VdLajrxwtKpKjVltGFdKPM72smm4t3tZXu79CcGXNf8Ks30jSeOoS9vhl1qRVpQ8OePZb9VdemxOOBvEPE46utM53NzlZuhUk1e0Uvq3td7JtN3fVeAF1gAAAAAAAAAAAAAAAAAAAAAAAAAAAAAAAAADixVeOGw08RO9oRcnbrsrmRtMYKes9fUqGOavia7nVttdNuc7b3WylY1tmFCWJwFTDwtecJRV/NNGT+GWMp5PxDwdbHJxUarhK+3K5KUN/CzluBrTD0KOFw8cPhoqMIJRjGKsklskl2VjkAA48RQo4rDyw+JipQmnGUZK6aezTXdWMi6nwU9Ga+q0MC1fDV1OlfeyTU4X3u9nG5r4yPxNxlPOOIeMrYFOSlVUI235nFRht43cdgNZ4WvHE4aGIhe04qSv13VzlOvl9CWGwFPDzteEIxdvJJHYAAAAAAAAAAAAAAAAAAAAAAAAAAAAAAAAAGa+OWi55Fn0s7wcf8viZXe9+Wq7uS33s7OS+K2sjShwY3CYfH4SeExkFOE04yjJXTT7AUpw34zYehgoZVq3mXIlGOIV5XX/s6yv095Xv3t1dm/wCP9Iez5/n+Hta/+or/AMuvwKF4vaMyHSOYRjk+Ik5VPe+bSXM6ad9+e/TokpJva92V2BePEjjNh6+CnlWkuZ86cZYh3jZf+vpK/X3na3a/VR3gbouee59HO8ZH/L4aV1vbmqqzitt7K6k/gt7s6nCHRmQ6uzCUc3xElKn73zaK5XUStvz36dU1FJ73ujTGCwmHwGEhhMHBQhBKMYxVkkuwHOAAAAAAAAAAAAAAAAAAAAAAAAAAAAAAAAAABAOKXEbDaOwfzTB2ni5r3YdVBP78v6Lv6HzilxHw2jsH8zwVp4ua92PVU0/vS/ou/oULpbTmd8Q9SSjGTk5Pnr157qCfd+Le6jFdbdkm0DS2nM74h6klGMnJyfPXrz3UE+78W91GK627JNrzvomj/i/6G5pcnzn2PNte3tOW/hexrTS2nMt0tk8csymFordyf2py7yk+7f6bJWSSMt/tP/j/AO8B91TpzO+HmpIxlJxcXz0K8NlNLuvBrZSi+l+6abvvhbxGw2scH80xloYuC96HRTS+/H+q7ehKNU6cy3VOTyyzNoXi91JfahLtKL7NfrundNoy5qnTmd8PNSRjKTi4vnoV4bKaXdeDWylF9L9002GugV/wt4j4bWOD+Z420MXBe9HoqiX3o/1Xb0LAAAAAAAAAAAAAAAAAAAAAAAAAAAAAAABC+KmtVozT3tsPyvEVXyUov9Ztd1Hb4uK7kyqVIUqbqVGkkm230SXcydxA1HideaydTBKUoOSpYen3tey28ZPf4pdgOHSmm874h6jlGMm23z16891BPu/FvfliutuyTa1FpfTmW6WyeGWZTDljHdt/anLvKT7t/pslZJI6mgtL0NIaap5XRd5faqT/AHpvq/RbJeUUSIAZE/af/H/3jXZkT9p/8f8A3gNdnkao05luqcnnlmbQ5oy3TX2oS7Si+zX67p3TaPXAGRtV6bzvh5qOMZSaafPQrw2U0u68GtuaL6X7ppvQHCnXkNaZRKOKSjiaNlUiukk+k0vB73XZ+qPe1jpvB6ryCrlWNS95XhNq7pzs+Wa3T2fa6um10ZmLTGbZhw81x7TExadGbpVoL70L+8le1+ilF97J9ANcA4cHiqONwkMXhZKUKkVOMl0aaun/ACOYAAAAAAAAAAAAAAAAAAAAAAAAAAdHPM1w2R5PWzTGu0KUHJ+duiXm3ZLzYFZcftYfRmUR07gZfWYhXq26xp+H4nt6KXiiP/J90d84xUtU45e7TbhQXjK1pS9EnZebfgQCEc14ka697/UxFTd2uqcF/LaMF8beLNW5LleFyXKqWW4CPLTpRUYr07vxbd233bYHdAAAyJ+0/wDj/wC8a7MiftP/AI/+8BrsAACkvlB6O9pTjqvAreKUK6XddIz/AOr8uXwZdpwY/B4fMMFPB4yKlCpFxlF9GnswKd+T7rF4jDS0vj5e9BOdBvq47uUfh1Xk34F0mRs+y7M+HOuOTDyanRkqlKbX24vo7d01dNeqNR6Wz3DalyCjm+D2jUjdxvfll0lF+jTXmB6wAAAAAAAAAAAAAAAAAAAAAAABQHygtYPF4+Ol8E/cpNTrNd522j5pRd35vxRf5Xeo+EOSag1RLO8XUqrncZVKSatJqye/2oppK9vOzXYPL4B6PWVZI9QY2P1uIX1d/u0tmvzNX9FHzLYPkYxhFRgrJbJI+gAAB8bUVeRjrEZlh6OuJZpF81OOLdW8fvRVTm2vbqvE0Zxn1D9AaGrRpP6zEfUQ/EnzP8nNv4tGXFha7wbxii/ZqSg5W25mm0vW0ZP4AbaoVaeIoxrUWpRklKLXRp7pr4H7K34Eah+mNFrA1nephX7N9L8j3g/S14/gLIAAACtuOGj1qDTf0nhI3r4VOS8ZU+so+f7y9Gu5XXAXWH0PnjyDGytRxMlyX+7V2S/MrR9VDpuaOK5wXB7IMFq2OfUJ1EoVFVhQVlGMk7rdb2Ut0vJLp1CxgAAAAAAAAAAAAAAAAAAAAAAAAAAAAAA8nVmd0dOacxGbV+lKDaXjJ7RXxk4r4gZ+4+ah+ltY/R1F3p4WPJ2+3Kzn/wBY+TiyeZTw5p1uDDyycP8AMVY/Ok2ndVLXgt1de5aDXnLxKm4c5JPWOu6VDG3nFydas33ind3/AN0ml+I1oBlrgnqF5FrinRqu1PE/Uyv4v7D/ADWXo2alMq8YdPvTmuqrw65ada1em125n7y8rTUtuyaNE6A1BHU+ksPmd7zcVGp2tOO0v13Xk0BIQAAAAAAAAAAAAAAAAAAAAAAAAAAAAAAAAAAKP+UbqOPJh9OYeW9/bVUvioJ/8nZ+EWXZiK9LDYeWIxElGME5Sk+iSV238DI+b4rF6917KdH7WJrKEE/uxvyx6+EUr/EC4vk8ae+Y6dq53XXvYmXLD/ZC69VefN68sS2jq5XgaGV5bSwGFVoUoRhH0irHaArPj3p76W0f9I0VephZc/nyOyn/ANX+EhvydNRxw2ZV9PYiVlWXtad/3or3l6uKT/Ay+cTQpYrDyw9dJxnFxkn3TVmv5GRsXTxegNfONLeeErpxu7c8eqvb96DV/wDcwNfA6+XY3D5lgKeOwcuaFSMZxfimro7AAAAAAAAAAAAAAAAAAAAAAAAAAAAAAAAAFa8eNRvJtHPL6DtUxb9n13UFvN+d1aP4yD/J10786zitn+Ij7tFezptr78l7zXmobfjIvxk1C9Q66rKk706H1FPb92/M/O83LfulE0Nw809DTGkcPltrT5eer5zlvLsunReSQEkAAAov5RunLVKGo8PHr9TVaXq4N/8AJX8oovQ8bWORU9S6ZxGUVLfWQai392S3i/hJJgQD5PepHmWnKmSYh+/hWnFt9YTbaXW/uyUl4JOKLYMlcNc+qaQ1xSxGLbpw5nRrpq1oydne+65ZKMn3934GtQAAAAAAAAAAAAAAAAAAAAAAAAAAAAAARniPqNaX0fXzGLSqW5KSfectlb03l6RZJjPXyiNR/PM8pZDQfu4dc8/Bzmlb+UbfnYEd4Lacln+t6VWpG9LDfXT9Y/YX5+V27pSNTlccCdO/Qui446vG1TFP2rut+TpBeateS/3ljgAAAAAGZuPWnfofWX0hRjani17RWtbnVlNfrGT85ly8IdRf4i0PQq1XepRXsal227wSs23u248rb8Wzh4y6beotE1fYq9XD/XQst3yp80fHeLlsurUSp+AGo/ovVbymu37PFKy32U43cX8VzLzbQGkgAAAAAAAAAAAAAAAAAAAAAAAAAAAAHSzrM8Nk2U1syxrtClBzl8Oy830XmzKGQ4LGa917ClX+1iaznUa6KO8p/wAop287It35ROoZYPJKORUOuIfPN/8A4g1ZfGVvynU+TnpyVHCV9RYiP+p9VSuvup3m16y5V+FgXRSpwpU1TpqySSS8Ej9AAAAAAAAyTrzJq+iteVKOE91QqKtQa7Rb5o/la5d+rizWxUXyh9NvHZFSz7DJueHfLO3/AMcu/wAJW+EmBZOl85pag0/Qzah0qwUmvB9JL4STXwPUKS+TjqJ1KOI05W+79fT9HaMl5buL/Ey7QAAAAAAAAAAAAAAAAAAAAAAAAAAAiWueH2T62lSqZnKpCdO6UqUkm0+z5otdd+lz38kynB5HlVPLMtjy06atFfq2/FtttvxZ3gAAAAAAAAAOtmWAw2aZfUwGOjzU6kXCUfFNWfTdeq6HZAEM0Rw1yTRePqY7LpVZ1Jw5L1ZJ8sbptJRjFbtR3d+m1t7zMAAAAAAAAAAAAAAA/9k="/>
          <p:cNvSpPr>
            <a:spLocks noChangeAspect="1" noChangeArrowheads="1"/>
          </p:cNvSpPr>
          <p:nvPr/>
        </p:nvSpPr>
        <p:spPr bwMode="auto">
          <a:xfrm>
            <a:off x="155575" y="-1897063"/>
            <a:ext cx="4819650" cy="3952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" name="AutoShape 6" descr="data:image/jpeg;base64,/9j/4AAQSkZJRgABAQAAAQABAAD/2wCEAAkGBwgHBhIIBxIWFRUVGBoYGRcWGB8dIBwiICAbIiQhJCchHSggICYxIB4YKTMmJTUvMi4xHiQ1RDMuNzIwLysBCgoKBQUFDgUFDisZExkrKysrKysrKysrKysrKysrKysrKysrKysrKysrKysrKysrKysrKysrKysrKysrKysrK//AABEIAMsA+AMBIgACEQEDEQH/xAAcAAEAAwADAQEAAAAAAAAAAAAABgcIAwQFAQL/xABAEAACAQIEBAMDCQYGAgMAAAAAAQIDEQQFBiEHEjFBUWFxEyKBCBQVIzJCgpKhR1KEkcHDFiQzcqLCF2NTVGL/xAAUAQEAAAAAAAAAAAAAAAAAAAAA/8QAFBEBAAAAAAAAAAAAAAAAAAAAAP/aAAwDAQACEQMRAD8AvEAAAAAAAAAAAAAAAAApTjlxDxOBrvTOSTcJWTr1ItXtJP6tbXWzTbVn0XiBM9UcVdLacrywtWpKtVjs4UEpcrvazbaine91e6t0Ir/5+yj/AOnW/NEr7QHCrN9XUljq8vYYZ9KkleU/Hkj3W3V2XruWR/4D09yW+c4m9ut6dr+nIBI9L8VdLajrxwtKpKjVltGFdKPM72smm4t3tZXu79CcGXNf8Ks30jSeOoS9vhl1qRVpQ8OePZb9VdemxOOBvEPE46utM53NzlZuhUk1e0Uvq3td7JtN3fVeAF1gAAAAAAAAAAAAAAAAAAAAAAAAAAAAAAAAADixVeOGw08RO9oRcnbrsrmRtMYKes9fUqGOavia7nVttdNuc7b3WylY1tmFCWJwFTDwtecJRV/NNGT+GWMp5PxDwdbHJxUarhK+3K5KUN/CzluBrTD0KOFw8cPhoqMIJRjGKsklskl2VjkAA48RQo4rDyw+JipQmnGUZK6aezTXdWMi6nwU9Ga+q0MC1fDV1OlfeyTU4X3u9nG5r4yPxNxlPOOIeMrYFOSlVUI235nFRht43cdgNZ4WvHE4aGIhe04qSv13VzlOvl9CWGwFPDzteEIxdvJJHYAAAAAAAAAAAAAAAAAAAAAAAAAAAAAAAAAGa+OWi55Fn0s7wcf8viZXe9+Wq7uS33s7OS+K2sjShwY3CYfH4SeExkFOE04yjJXTT7AUpw34zYehgoZVq3mXIlGOIV5XX/s6yv095Xv3t1dm/wCP9Iez5/n+Hta/+or/AMuvwKF4vaMyHSOYRjk+Ik5VPe+bSXM6ad9+e/TokpJva92V2BePEjjNh6+CnlWkuZ86cZYh3jZf+vpK/X3na3a/VR3gbouee59HO8ZH/L4aV1vbmqqzitt7K6k/gt7s6nCHRmQ6uzCUc3xElKn73zaK5XUStvz36dU1FJ73ujTGCwmHwGEhhMHBQhBKMYxVkkuwHOAAAAAAAAAAAAAAAAAAAAAAAAAAAAAAAAAABAOKXEbDaOwfzTB2ni5r3YdVBP78v6Lv6HzilxHw2jsH8zwVp4ua92PVU0/vS/ou/oULpbTmd8Q9SSjGTk5Pnr157qCfd+Le6jFdbdkm0DS2nM74h6klGMnJyfPXrz3UE+78W91GK627JNrzvomj/i/6G5pcnzn2PNte3tOW/hexrTS2nMt0tk8csymFordyf2py7yk+7f6bJWSSMt/tP/j/AO8B91TpzO+HmpIxlJxcXz0K8NlNLuvBrZSi+l+6abvvhbxGw2scH80xloYuC96HRTS+/H+q7ehKNU6cy3VOTyyzNoXi91JfahLtKL7NfrundNoy5qnTmd8PNSRjKTi4vnoV4bKaXdeDWylF9L9002GugV/wt4j4bWOD+Z420MXBe9HoqiX3o/1Xb0LAAAAAAAAAAAAAAAAAAAAAAAAAAAAAAABC+KmtVozT3tsPyvEVXyUov9Ztd1Hb4uK7kyqVIUqbqVGkkm230SXcydxA1HideaydTBKUoOSpYen3tey28ZPf4pdgOHSmm874h6jlGMm23z16891BPu/FvfliutuyTa1FpfTmW6WyeGWZTDljHdt/anLvKT7t/pslZJI6mgtL0NIaap5XRd5faqT/AHpvq/RbJeUUSIAZE/af/H/3jXZkT9p/8f8A3gNdnkao05luqcnnlmbQ5oy3TX2oS7Si+zX67p3TaPXAGRtV6bzvh5qOMZSaafPQrw2U0u68GtuaL6X7ppvQHCnXkNaZRKOKSjiaNlUiukk+k0vB73XZ+qPe1jpvB6ryCrlWNS95XhNq7pzs+Wa3T2fa6um10ZmLTGbZhw81x7TExadGbpVoL70L+8le1+ilF97J9ANcA4cHiqONwkMXhZKUKkVOMl0aaun/ACOYAAAAAAAAAAAAAAAAAAAAAAAAAAdHPM1w2R5PWzTGu0KUHJ+duiXm3ZLzYFZcftYfRmUR07gZfWYhXq26xp+H4nt6KXiiP/J90d84xUtU45e7TbhQXjK1pS9EnZebfgQCEc14ka697/UxFTd2uqcF/LaMF8beLNW5LleFyXKqWW4CPLTpRUYr07vxbd233bYHdAAAyJ+0/wDj/wC8a7MiftP/AI/+8BrsAACkvlB6O9pTjqvAreKUK6XddIz/AOr8uXwZdpwY/B4fMMFPB4yKlCpFxlF9GnswKd+T7rF4jDS0vj5e9BOdBvq47uUfh1Xk34F0mRs+y7M+HOuOTDyanRkqlKbX24vo7d01dNeqNR6Wz3DalyCjm+D2jUjdxvfll0lF+jTXmB6wAAAAAAAAAAAAAAAAAAAAAAABQHygtYPF4+Ol8E/cpNTrNd522j5pRd35vxRf5Xeo+EOSag1RLO8XUqrncZVKSatJqye/2oppK9vOzXYPL4B6PWVZI9QY2P1uIX1d/u0tmvzNX9FHzLYPkYxhFRgrJbJI+gAAB8bUVeRjrEZlh6OuJZpF81OOLdW8fvRVTm2vbqvE0Zxn1D9AaGrRpP6zEfUQ/EnzP8nNv4tGXFha7wbxii/ZqSg5W25mm0vW0ZP4AbaoVaeIoxrUWpRklKLXRp7pr4H7K34Eah+mNFrA1nephX7N9L8j3g/S14/gLIAAACtuOGj1qDTf0nhI3r4VOS8ZU+so+f7y9Gu5XXAXWH0PnjyDGytRxMlyX+7V2S/MrR9VDpuaOK5wXB7IMFq2OfUJ1EoVFVhQVlGMk7rdb2Ut0vJLp1CxgAAAAAAAAAAAAAAAAAAAAAAAAAAAAAA8nVmd0dOacxGbV+lKDaXjJ7RXxk4r4gZ+4+ah+ltY/R1F3p4WPJ2+3Kzn/wBY+TiyeZTw5p1uDDyycP8AMVY/Ok2ndVLXgt1de5aDXnLxKm4c5JPWOu6VDG3nFydas33ind3/AN0ml+I1oBlrgnqF5FrinRqu1PE/Uyv4v7D/ADWXo2alMq8YdPvTmuqrw65ada1em125n7y8rTUtuyaNE6A1BHU+ksPmd7zcVGp2tOO0v13Xk0BIQAAAAAAAAAAAAAAAAAAAAAAAAAAAAAAAAAAKP+UbqOPJh9OYeW9/bVUvioJ/8nZ+EWXZiK9LDYeWIxElGME5Sk+iSV238DI+b4rF6917KdH7WJrKEE/uxvyx6+EUr/EC4vk8ae+Y6dq53XXvYmXLD/ZC69VefN68sS2jq5XgaGV5bSwGFVoUoRhH0irHaArPj3p76W0f9I0VephZc/nyOyn/ANX+EhvydNRxw2ZV9PYiVlWXtad/3or3l6uKT/Ay+cTQpYrDyw9dJxnFxkn3TVmv5GRsXTxegNfONLeeErpxu7c8eqvb96DV/wDcwNfA6+XY3D5lgKeOwcuaFSMZxfimro7AAAAAAAAAAAAAAAAAAAAAAAAAAAAAAAAAFa8eNRvJtHPL6DtUxb9n13UFvN+d1aP4yD/J10786zitn+Ij7tFezptr78l7zXmobfjIvxk1C9Q66rKk706H1FPb92/M/O83LfulE0Nw809DTGkcPltrT5eer5zlvLsunReSQEkAAAov5RunLVKGo8PHr9TVaXq4N/8AJX8oovQ8bWORU9S6ZxGUVLfWQai392S3i/hJJgQD5PepHmWnKmSYh+/hWnFt9YTbaXW/uyUl4JOKLYMlcNc+qaQ1xSxGLbpw5nRrpq1oydne+65ZKMn3934GtQAAAAAAAAAAAAAAAAAAAAAAAAAAAAAARniPqNaX0fXzGLSqW5KSfectlb03l6RZJjPXyiNR/PM8pZDQfu4dc8/Bzmlb+UbfnYEd4Lacln+t6VWpG9LDfXT9Y/YX5+V27pSNTlccCdO/Qui446vG1TFP2rut+TpBeateS/3ljgAAAAAGZuPWnfofWX0hRjani17RWtbnVlNfrGT85ly8IdRf4i0PQq1XepRXsal227wSs23u248rb8Wzh4y6beotE1fYq9XD/XQst3yp80fHeLlsurUSp+AGo/ovVbymu37PFKy32U43cX8VzLzbQGkgAAAAAAAAAAAAAAAAAAAAAAAAAAAAHSzrM8Nk2U1syxrtClBzl8Oy830XmzKGQ4LGa917ClX+1iaznUa6KO8p/wAop287It35ROoZYPJKORUOuIfPN/8A4g1ZfGVvynU+TnpyVHCV9RYiP+p9VSuvup3m16y5V+FgXRSpwpU1TpqySSS8Ej9AAAAAAAAyTrzJq+iteVKOE91QqKtQa7Rb5o/la5d+rizWxUXyh9NvHZFSz7DJueHfLO3/AMcu/wAJW+EmBZOl85pag0/Qzah0qwUmvB9JL4STXwPUKS+TjqJ1KOI05W+79fT9HaMl5buL/Ey7QAAAAAAAAAAAAAAAAAAAAAAAAAAAiWueH2T62lSqZnKpCdO6UqUkm0+z5otdd+lz38kynB5HlVPLMtjy06atFfq2/FtttvxZ3gAAAAAAAAAOtmWAw2aZfUwGOjzU6kXCUfFNWfTdeq6HZAEM0Rw1yTRePqY7LpVZ1Jw5L1ZJ8sbptJRjFbtR3d+m1t7zMAAAAAAAAAAAAAAA/9k="/>
          <p:cNvSpPr>
            <a:spLocks noChangeAspect="1" noChangeArrowheads="1"/>
          </p:cNvSpPr>
          <p:nvPr/>
        </p:nvSpPr>
        <p:spPr bwMode="auto">
          <a:xfrm>
            <a:off x="307975" y="-1744663"/>
            <a:ext cx="4819650" cy="3952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22" name="Picture 2" descr="https://encrypted-tbn0.gstatic.com/images?q=tbn:ANd9GcRfZ5FBwqZUxh7lOvClSOA5uG9zP_AqO2xCkIoL-XrfWRNFXDTzzfYyXZgV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2199" y="3094489"/>
            <a:ext cx="24453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uora yhdysviiva 16"/>
          <p:cNvCxnSpPr/>
          <p:nvPr/>
        </p:nvCxnSpPr>
        <p:spPr>
          <a:xfrm>
            <a:off x="454304" y="3034911"/>
            <a:ext cx="2880320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Picture 20" descr="Mies, Tikku Ukko, Symboli, Siluetti, Miesten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384" y="4538581"/>
            <a:ext cx="288032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0" descr="Mies, Tikku Ukko, Symboli, Siluetti, Mieste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113" y="4538581"/>
            <a:ext cx="288032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https://encrypted-tbn0.gstatic.com/images?q=tbn:ANd9GcRfZ5FBwqZUxh7lOvClSOA5uG9zP_AqO2xCkIoL-XrfWRNFXDTzzfYyXZgV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2199" y="4524598"/>
            <a:ext cx="24453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0" descr="Mies, Tikku Ukko, Symboli, Siluetti, Miesten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328" y="4538581"/>
            <a:ext cx="288032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0" descr="Mies, Tikku Ukko, Symboli, Siluetti, Miesten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5681" y="4524598"/>
            <a:ext cx="288032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Suora yhdysviiva 19"/>
          <p:cNvCxnSpPr/>
          <p:nvPr/>
        </p:nvCxnSpPr>
        <p:spPr>
          <a:xfrm>
            <a:off x="1609309" y="4091092"/>
            <a:ext cx="36004" cy="1656184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uorakulmio 5"/>
          <p:cNvSpPr/>
          <p:nvPr/>
        </p:nvSpPr>
        <p:spPr>
          <a:xfrm>
            <a:off x="3609543" y="2098807"/>
            <a:ext cx="552124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b="1" dirty="0" smtClean="0"/>
              <a:t>Nykysäädöksissä kustannukset mainitaan vain seuraavasti:  valikoimaan ei kuulu toiminta, jonka</a:t>
            </a:r>
            <a:r>
              <a:rPr lang="fi-FI" sz="2000" dirty="0" smtClean="0"/>
              <a:t> </a:t>
            </a:r>
            <a:r>
              <a:rPr lang="fi-FI" sz="2000" b="1" dirty="0" smtClean="0"/>
              <a:t>”vaikuttavuus </a:t>
            </a:r>
            <a:r>
              <a:rPr lang="fi-FI" sz="2000" b="1" dirty="0"/>
              <a:t>on vähäinen</a:t>
            </a:r>
            <a:r>
              <a:rPr lang="fi-FI" sz="2000" b="1" dirty="0">
                <a:solidFill>
                  <a:srgbClr val="FF0000"/>
                </a:solidFill>
              </a:rPr>
              <a:t> ja</a:t>
            </a:r>
          </a:p>
          <a:p>
            <a:r>
              <a:rPr lang="fi-FI" sz="2000" b="1" dirty="0"/>
              <a:t>jonka aiheuttamat kustannukset ovat kohtuuttomat saavutettavissa olevaan terveyshyötyyn ja hoidolliseen arvoon </a:t>
            </a:r>
            <a:r>
              <a:rPr lang="fi-FI" sz="2000" b="1" dirty="0" smtClean="0"/>
              <a:t>nähden”.</a:t>
            </a:r>
            <a:endParaRPr lang="fi-FI" sz="2000" b="1" dirty="0"/>
          </a:p>
          <a:p>
            <a:endParaRPr lang="fi-FI" sz="2000" b="1" dirty="0" smtClean="0"/>
          </a:p>
          <a:p>
            <a:endParaRPr lang="fi-FI" b="1" dirty="0" smtClean="0"/>
          </a:p>
          <a:p>
            <a:r>
              <a:rPr lang="fi-FI" altLang="fi-FI" sz="2000" b="1" dirty="0">
                <a:cs typeface="Arial" charset="0"/>
              </a:rPr>
              <a:t>Kuuluuko siis hyvin lievienkin ongelmien hoito valikoimaan, </a:t>
            </a:r>
            <a:r>
              <a:rPr lang="fi-FI" altLang="fi-FI" sz="2000" b="1" dirty="0" smtClean="0">
                <a:cs typeface="Arial" charset="0"/>
              </a:rPr>
              <a:t>jos </a:t>
            </a:r>
            <a:r>
              <a:rPr lang="fi-FI" altLang="fi-FI" sz="2000" b="1" dirty="0">
                <a:cs typeface="Arial" charset="0"/>
              </a:rPr>
              <a:t>niihin on vaikuttavaa kallista hoitoa?</a:t>
            </a:r>
          </a:p>
          <a:p>
            <a:endParaRPr lang="fi-FI" b="1" dirty="0" smtClean="0">
              <a:solidFill>
                <a:srgbClr val="0000FF"/>
              </a:solidFill>
            </a:endParaRPr>
          </a:p>
          <a:p>
            <a:r>
              <a:rPr lang="fi-FI" sz="2400" b="1" dirty="0" smtClean="0">
                <a:solidFill>
                  <a:srgbClr val="FF00FF"/>
                </a:solidFill>
              </a:rPr>
              <a:t>Mitä on vähäinen vaikuttavuus?</a:t>
            </a:r>
          </a:p>
          <a:p>
            <a:r>
              <a:rPr lang="fi-FI" sz="2400" b="1" dirty="0" smtClean="0">
                <a:solidFill>
                  <a:srgbClr val="FF00FF"/>
                </a:solidFill>
              </a:rPr>
              <a:t>Mitä ovat kohtuuttomat kustannukset?</a:t>
            </a:r>
            <a:endParaRPr lang="fi-FI" sz="2400" dirty="0">
              <a:solidFill>
                <a:srgbClr val="FF00FF"/>
              </a:solidFill>
            </a:endParaRPr>
          </a:p>
        </p:txBody>
      </p:sp>
      <p:sp>
        <p:nvSpPr>
          <p:cNvPr id="9" name="Tekstiruutu 8"/>
          <p:cNvSpPr txBox="1"/>
          <p:nvPr/>
        </p:nvSpPr>
        <p:spPr>
          <a:xfrm>
            <a:off x="4860032" y="1524273"/>
            <a:ext cx="18763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b="1" dirty="0" smtClean="0">
                <a:solidFill>
                  <a:srgbClr val="0000FF"/>
                </a:solidFill>
              </a:rPr>
              <a:t>Kysymyksiä</a:t>
            </a:r>
            <a:endParaRPr lang="fi-FI" sz="2800" b="1" dirty="0">
              <a:solidFill>
                <a:srgbClr val="0000FF"/>
              </a:solidFill>
            </a:endParaRPr>
          </a:p>
        </p:txBody>
      </p:sp>
      <p:sp>
        <p:nvSpPr>
          <p:cNvPr id="24" name="Tekstiruutu 23"/>
          <p:cNvSpPr txBox="1"/>
          <p:nvPr/>
        </p:nvSpPr>
        <p:spPr>
          <a:xfrm>
            <a:off x="2616468" y="895295"/>
            <a:ext cx="63634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b="1" dirty="0" smtClean="0">
                <a:solidFill>
                  <a:srgbClr val="0000FF"/>
                </a:solidFill>
              </a:rPr>
              <a:t>Valikoimasta ulos rajaamisen vaikeudesta</a:t>
            </a:r>
            <a:endParaRPr lang="fi-FI" sz="28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90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647565" y="1955357"/>
            <a:ext cx="813690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b="1" dirty="0" smtClean="0"/>
              <a:t>palveluvalikoiman </a:t>
            </a:r>
            <a:r>
              <a:rPr lang="fi-FI" sz="2000" b="1" dirty="0"/>
              <a:t>osia ovat aiemmin määritelleet monet eri toimijat ilman kokonaisuuden koordinointia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fi-FI" sz="2000" b="1" dirty="0"/>
              <a:t>sitovia linjausmekanismeja: lainsäädäntö, lääkekorvausjärjestelmä, </a:t>
            </a:r>
            <a:r>
              <a:rPr lang="fi-FI" sz="2000" b="1" dirty="0" err="1"/>
              <a:t>KELAn</a:t>
            </a:r>
            <a:r>
              <a:rPr lang="fi-FI" sz="2000" b="1" dirty="0"/>
              <a:t> linjaukset, kansallinen rokotus- ja seulontaohjelma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fi-FI" sz="2000" b="1" dirty="0"/>
              <a:t>suositusluonteisia linjausmekanismeja: </a:t>
            </a:r>
            <a:r>
              <a:rPr lang="fi-FI" sz="2000" b="1" dirty="0" err="1"/>
              <a:t>STM:n</a:t>
            </a:r>
            <a:r>
              <a:rPr lang="fi-FI" sz="2000" b="1" dirty="0"/>
              <a:t> yhtenäiset kiireettömän hoidon perusteet, Käypä hoito, HALO</a:t>
            </a:r>
          </a:p>
          <a:p>
            <a:r>
              <a:rPr lang="fi-FI" b="1" dirty="0"/>
              <a:t> </a:t>
            </a:r>
          </a:p>
        </p:txBody>
      </p:sp>
      <p:sp>
        <p:nvSpPr>
          <p:cNvPr id="5" name="Suorakulmio 4"/>
          <p:cNvSpPr/>
          <p:nvPr/>
        </p:nvSpPr>
        <p:spPr>
          <a:xfrm>
            <a:off x="518723" y="878139"/>
            <a:ext cx="81369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i-FI" sz="3200" b="1" dirty="0" smtClean="0">
                <a:solidFill>
                  <a:srgbClr val="0000FF"/>
                </a:solidFill>
              </a:rPr>
              <a:t>PALKO </a:t>
            </a:r>
            <a:r>
              <a:rPr lang="fi-FI" sz="3200" b="1" dirty="0">
                <a:solidFill>
                  <a:srgbClr val="0000FF"/>
                </a:solidFill>
              </a:rPr>
              <a:t>määrittelee Suomen terveydenhuollon palveluvalikoiman </a:t>
            </a:r>
            <a:r>
              <a:rPr lang="fi-FI" sz="3200" b="1" dirty="0">
                <a:solidFill>
                  <a:srgbClr val="CB16FC"/>
                </a:solidFill>
              </a:rPr>
              <a:t>k</a:t>
            </a:r>
            <a:r>
              <a:rPr lang="fi-FI" sz="3200" b="1" dirty="0">
                <a:solidFill>
                  <a:srgbClr val="CC00FF"/>
                </a:solidFill>
              </a:rPr>
              <a:t>okonaisuutt</a:t>
            </a:r>
            <a:r>
              <a:rPr lang="fi-FI" sz="3200" b="1" dirty="0">
                <a:solidFill>
                  <a:srgbClr val="CB16FC"/>
                </a:solidFill>
              </a:rPr>
              <a:t>a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493168" y="4005064"/>
            <a:ext cx="86409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b="1" dirty="0" smtClean="0"/>
              <a:t>PALKO on alkanut rakentaa palveluvalikoiman kokonaisuutta  etsimällä ja tunnistamalla katvealueita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b="1" dirty="0" err="1" smtClean="0"/>
              <a:t>PALKOn</a:t>
            </a:r>
            <a:r>
              <a:rPr lang="fi-FI" sz="2000" b="1" dirty="0" smtClean="0"/>
              <a:t> oman toiminnan priorisointi kriittisen tärkeää: </a:t>
            </a:r>
          </a:p>
          <a:p>
            <a:r>
              <a:rPr lang="fi-FI" b="1" dirty="0" smtClean="0"/>
              <a:t>mitkä potilas-/sairausryhmät, mitkä hoidot/palvelut vaativat kiireisimmin määrittelyä?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1" dirty="0" smtClean="0">
                <a:solidFill>
                  <a:srgbClr val="CC00FF"/>
                </a:solidFill>
              </a:rPr>
              <a:t>palveluvalikoima ei tule ikinä ihan  valmiiksi: sen määrittely on jatkuvaa, päivittyvää, täydentyvää</a:t>
            </a:r>
            <a:endParaRPr lang="fi-FI" sz="2400" b="1" dirty="0">
              <a:solidFill>
                <a:srgbClr val="CC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94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encrypted-tbn3.gstatic.com/images?q=tbn:ANd9GcRN3JMuHqDsdRg1N2DhqVz7jJF5yWuB8zCIQ0_N6ZMSOcQpDMtY0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772816"/>
            <a:ext cx="6066540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iruutu 1"/>
          <p:cNvSpPr txBox="1"/>
          <p:nvPr/>
        </p:nvSpPr>
        <p:spPr>
          <a:xfrm>
            <a:off x="1032213" y="6063679"/>
            <a:ext cx="7849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2400" b="1" dirty="0" smtClean="0">
                <a:solidFill>
                  <a:srgbClr val="0000FF"/>
                </a:solidFill>
              </a:rPr>
              <a:t>Paljon paloja on jo käytettävissä (mutta uusiakin tarvitaan).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80942" y="797803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Palveluvalikoima erillisistä osista yhdeksi </a:t>
            </a:r>
          </a:p>
          <a:p>
            <a:pPr algn="ctr"/>
            <a:r>
              <a:rPr lang="fi-FI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kokonaisuudeksi</a:t>
            </a:r>
            <a:endParaRPr lang="fi-FI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28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isällön paikkamerkki 2"/>
          <p:cNvSpPr>
            <a:spLocks noGrp="1"/>
          </p:cNvSpPr>
          <p:nvPr>
            <p:ph idx="1"/>
          </p:nvPr>
        </p:nvSpPr>
        <p:spPr>
          <a:xfrm>
            <a:off x="611560" y="2132856"/>
            <a:ext cx="8208912" cy="3817094"/>
          </a:xfrm>
        </p:spPr>
        <p:txBody>
          <a:bodyPr>
            <a:noAutofit/>
          </a:bodyPr>
          <a:lstStyle/>
          <a:p>
            <a:r>
              <a:rPr lang="fi-FI" altLang="fi-FI" sz="2400" b="1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avoimuus </a:t>
            </a:r>
            <a:r>
              <a:rPr lang="fi-FI" altLang="fi-FI" sz="2000" b="1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(kuuleminen, perustelut)</a:t>
            </a:r>
            <a:r>
              <a:rPr lang="fi-FI" altLang="fi-FI" sz="2400" b="1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, läpinäkyvyys</a:t>
            </a:r>
          </a:p>
          <a:p>
            <a:r>
              <a:rPr lang="fi-FI" altLang="fi-FI" sz="2400" b="1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vuorovaikutteisuus</a:t>
            </a:r>
          </a:p>
          <a:p>
            <a:r>
              <a:rPr lang="fi-FI" altLang="fi-FI" sz="2400" b="1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luotettavuus</a:t>
            </a:r>
          </a:p>
          <a:p>
            <a:r>
              <a:rPr lang="fi-FI" altLang="fi-FI" sz="2400" b="1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riippumattomuus</a:t>
            </a:r>
          </a:p>
          <a:p>
            <a:r>
              <a:rPr lang="fi-FI" altLang="fi-FI" sz="2400" b="1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nopeus, ajantasaisuus</a:t>
            </a:r>
          </a:p>
          <a:p>
            <a:r>
              <a:rPr lang="fi-FI" altLang="fi-FI" sz="2400" b="1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ymmärrettävyys, selvyys</a:t>
            </a:r>
          </a:p>
          <a:p>
            <a:r>
              <a:rPr lang="fi-FI" altLang="fi-FI" sz="24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monikanavaisuus</a:t>
            </a:r>
          </a:p>
          <a:p>
            <a:r>
              <a:rPr lang="fi-FI" altLang="fi-FI" sz="2400" b="1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tasavertaisuus</a:t>
            </a:r>
            <a:endParaRPr lang="fi-FI" altLang="fi-FI" sz="24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endParaRPr lang="fi-FI" altLang="fi-FI" sz="2400" dirty="0" smtClean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>
              <a:buNone/>
            </a:pPr>
            <a:endParaRPr lang="fi-FI" altLang="fi-FI" sz="24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endParaRPr lang="fi-FI" altLang="fi-FI" sz="2400" dirty="0" smtClean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5125" name="Dian numeron paikkamerkki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fol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fol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folHlink"/>
              </a:buClr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folHlink"/>
              </a:buClr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folHlink"/>
              </a:buClr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folHlink"/>
              </a:buClr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folHlink"/>
              </a:buClr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folHlink"/>
              </a:buClr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FontTx/>
              <a:buNone/>
            </a:pPr>
            <a:fld id="{C1CEDA4E-808D-4E52-BAEA-9B8569D7A6F3}" type="slidenum">
              <a:rPr lang="en-US" altLang="fi-FI" sz="900" smtClean="0"/>
              <a:pPr eaLnBrk="1" hangingPunct="1">
                <a:spcAft>
                  <a:spcPct val="0"/>
                </a:spcAft>
                <a:buClrTx/>
                <a:buFontTx/>
                <a:buNone/>
              </a:pPr>
              <a:t>13</a:t>
            </a:fld>
            <a:endParaRPr lang="en-US" altLang="fi-FI" sz="900" smtClean="0"/>
          </a:p>
        </p:txBody>
      </p:sp>
      <p:sp>
        <p:nvSpPr>
          <p:cNvPr id="5122" name="Otsikko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19256" cy="792088"/>
          </a:xfrm>
        </p:spPr>
        <p:txBody>
          <a:bodyPr>
            <a:normAutofit/>
          </a:bodyPr>
          <a:lstStyle/>
          <a:p>
            <a:r>
              <a:rPr lang="fi-FI" altLang="fi-FI" sz="3600" b="1" dirty="0" smtClean="0">
                <a:solidFill>
                  <a:srgbClr val="0000FF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Viestinnän ≈ toiminnan periaatteet</a:t>
            </a:r>
          </a:p>
        </p:txBody>
      </p:sp>
    </p:spTree>
    <p:extLst>
      <p:ext uri="{BB962C8B-B14F-4D97-AF65-F5344CB8AC3E}">
        <p14:creationId xmlns:p14="http://schemas.microsoft.com/office/powerpoint/2010/main" val="77313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8000" dirty="0" smtClean="0">
                <a:solidFill>
                  <a:srgbClr val="0000FF"/>
                </a:solidFill>
              </a:rPr>
              <a:t>Prosessit</a:t>
            </a:r>
            <a:endParaRPr lang="fi-FI" sz="8000" dirty="0">
              <a:solidFill>
                <a:srgbClr val="0000FF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A9CA-DD9C-4E4A-B1CD-8E8F7CAEE2D4}" type="datetime1">
              <a:rPr lang="fi-FI" smtClean="0"/>
              <a:t>18.11.2015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E4977-9930-4604-8B32-30F72A5A4ED4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351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9402-3F56-47AE-9E67-7937CE684FEC}" type="datetime1">
              <a:rPr lang="fi-FI" smtClean="0"/>
              <a:t>18.11.2015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15</a:t>
            </a:fld>
            <a:endParaRPr lang="fi-FI"/>
          </a:p>
        </p:txBody>
      </p:sp>
      <p:sp>
        <p:nvSpPr>
          <p:cNvPr id="7" name="Suorakulmio 20"/>
          <p:cNvSpPr>
            <a:spLocks noChangeArrowheads="1"/>
          </p:cNvSpPr>
          <p:nvPr/>
        </p:nvSpPr>
        <p:spPr bwMode="auto">
          <a:xfrm>
            <a:off x="3779912" y="332656"/>
            <a:ext cx="4686300" cy="5143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PALKON LAUSUNTOPROSESSI</a:t>
            </a:r>
            <a:endParaRPr kumimoji="0" lang="fi-FI" alt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llipsi 11"/>
          <p:cNvSpPr>
            <a:spLocks noChangeArrowheads="1"/>
          </p:cNvSpPr>
          <p:nvPr/>
        </p:nvSpPr>
        <p:spPr bwMode="auto">
          <a:xfrm>
            <a:off x="2066912" y="2681893"/>
            <a:ext cx="2362200" cy="20574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VALMISTELU</a:t>
            </a:r>
            <a:endParaRPr kumimoji="0" lang="fi-FI" altLang="fi-FI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sihteeristö</a:t>
            </a:r>
            <a:endParaRPr kumimoji="0" lang="fi-FI" altLang="fi-FI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jaostot</a:t>
            </a:r>
            <a:endParaRPr kumimoji="0" lang="fi-FI" altLang="fi-FI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asiantuntijat</a:t>
            </a:r>
            <a:endParaRPr kumimoji="0" lang="fi-FI" altLang="fi-FI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tarvittavat selvitykset</a:t>
            </a:r>
            <a:endParaRPr kumimoji="0" lang="fi-FI" alt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Ellipsi 13"/>
          <p:cNvSpPr>
            <a:spLocks noChangeArrowheads="1"/>
          </p:cNvSpPr>
          <p:nvPr/>
        </p:nvSpPr>
        <p:spPr bwMode="auto">
          <a:xfrm>
            <a:off x="180975" y="2749550"/>
            <a:ext cx="1676400" cy="1838325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PYYNTÖ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HO:lta</a:t>
            </a:r>
            <a:r>
              <a:rPr kumimoji="0" lang="fi-FI" altLang="fi-FI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Kelalta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muulta</a:t>
            </a:r>
            <a:r>
              <a:rPr kumimoji="0" lang="fi-FI" altLang="fi-FI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i-FI" altLang="fi-FI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viranomaiselta</a:t>
            </a:r>
            <a:endParaRPr kumimoji="0" lang="fi-FI" altLang="fi-F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Suorakulmio 18"/>
          <p:cNvSpPr>
            <a:spLocks noChangeArrowheads="1"/>
          </p:cNvSpPr>
          <p:nvPr/>
        </p:nvSpPr>
        <p:spPr bwMode="auto">
          <a:xfrm>
            <a:off x="7308304" y="2992777"/>
            <a:ext cx="1466850" cy="14859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PALKO päättää lausunnosta</a:t>
            </a:r>
            <a:endParaRPr kumimoji="0" lang="fi-FI" alt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Suorakulmio 19"/>
          <p:cNvSpPr>
            <a:spLocks noChangeArrowheads="1"/>
          </p:cNvSpPr>
          <p:nvPr/>
        </p:nvSpPr>
        <p:spPr bwMode="auto">
          <a:xfrm>
            <a:off x="4716016" y="3486755"/>
            <a:ext cx="2152650" cy="4476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LAUSUNTOLUONNOS</a:t>
            </a:r>
            <a:endParaRPr kumimoji="0" lang="fi-FI" alt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Nuoli oikealle 11"/>
          <p:cNvSpPr/>
          <p:nvPr/>
        </p:nvSpPr>
        <p:spPr>
          <a:xfrm>
            <a:off x="1857375" y="3390712"/>
            <a:ext cx="666750" cy="639763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/>
          </a:p>
        </p:txBody>
      </p:sp>
      <p:sp>
        <p:nvSpPr>
          <p:cNvPr id="13" name="Nuoli oikealle 12"/>
          <p:cNvSpPr/>
          <p:nvPr/>
        </p:nvSpPr>
        <p:spPr>
          <a:xfrm>
            <a:off x="4024299" y="3511889"/>
            <a:ext cx="809625" cy="447675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/>
          </a:p>
        </p:txBody>
      </p:sp>
      <p:sp>
        <p:nvSpPr>
          <p:cNvPr id="14" name="Nuoli oikealle 13"/>
          <p:cNvSpPr/>
          <p:nvPr/>
        </p:nvSpPr>
        <p:spPr>
          <a:xfrm>
            <a:off x="6868666" y="3597615"/>
            <a:ext cx="663674" cy="276225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Ellipsi 10"/>
          <p:cNvSpPr>
            <a:spLocks noChangeArrowheads="1"/>
          </p:cNvSpPr>
          <p:nvPr/>
        </p:nvSpPr>
        <p:spPr bwMode="auto">
          <a:xfrm>
            <a:off x="7018953" y="1196752"/>
            <a:ext cx="2045552" cy="101941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i-FI" altLang="fi-FI" sz="1200" b="1" dirty="0" smtClean="0">
              <a:solidFill>
                <a:prstClr val="black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6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LAUSUNTO</a:t>
            </a: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*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000" dirty="0" err="1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www.palveluvalikoima.fi</a:t>
            </a:r>
            <a:endParaRPr lang="fi-FI" altLang="fi-FI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Ylänuoli 1"/>
          <p:cNvSpPr/>
          <p:nvPr/>
        </p:nvSpPr>
        <p:spPr>
          <a:xfrm>
            <a:off x="7908441" y="2216162"/>
            <a:ext cx="484632" cy="761401"/>
          </a:xfrm>
          <a:prstGeom prst="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/>
          <p:cNvSpPr txBox="1"/>
          <p:nvPr/>
        </p:nvSpPr>
        <p:spPr>
          <a:xfrm>
            <a:off x="5652121" y="5295691"/>
            <a:ext cx="39446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*siltä osin kuin ei sisällä salassa pidettäviä tietoja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386559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Kuvaselitenuoli oikealle 4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963045" y="893778"/>
            <a:ext cx="419100" cy="5629275"/>
          </a:xfrm>
          <a:prstGeom prst="rightArrowCallout">
            <a:avLst>
              <a:gd name="adj1" fmla="val 24998"/>
              <a:gd name="adj2" fmla="val 24998"/>
              <a:gd name="adj3" fmla="val 25000"/>
              <a:gd name="adj4" fmla="val 64977"/>
            </a:avLst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4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AIHEEHDOTUKSET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Ellipsi 1"/>
          <p:cNvSpPr>
            <a:spLocks noChangeArrowheads="1"/>
          </p:cNvSpPr>
          <p:nvPr/>
        </p:nvSpPr>
        <p:spPr bwMode="auto">
          <a:xfrm>
            <a:off x="107504" y="879475"/>
            <a:ext cx="1844300" cy="676275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PALKOn jäsenet ja jaostot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Ellipsi 2"/>
          <p:cNvSpPr>
            <a:spLocks noChangeArrowheads="1"/>
          </p:cNvSpPr>
          <p:nvPr/>
        </p:nvSpPr>
        <p:spPr bwMode="auto">
          <a:xfrm>
            <a:off x="5249646" y="1955376"/>
            <a:ext cx="3973421" cy="335713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Ellipsi 3"/>
          <p:cNvSpPr>
            <a:spLocks noChangeArrowheads="1"/>
          </p:cNvSpPr>
          <p:nvPr/>
        </p:nvSpPr>
        <p:spPr bwMode="auto">
          <a:xfrm>
            <a:off x="4111378" y="1660736"/>
            <a:ext cx="2005598" cy="70508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Ei suositusta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900" dirty="0" err="1" smtClean="0"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t>www.palveluvalikoima.fi</a:t>
            </a:r>
            <a:endParaRPr lang="fi-FI" altLang="fi-FI" sz="11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Ellipsi 4"/>
          <p:cNvSpPr>
            <a:spLocks noChangeArrowheads="1"/>
          </p:cNvSpPr>
          <p:nvPr/>
        </p:nvSpPr>
        <p:spPr bwMode="auto">
          <a:xfrm>
            <a:off x="107503" y="2403475"/>
            <a:ext cx="1853826" cy="714375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Viranomaiset (Kela ym.)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Ellipsi 5"/>
          <p:cNvSpPr>
            <a:spLocks noChangeArrowheads="1"/>
          </p:cNvSpPr>
          <p:nvPr/>
        </p:nvSpPr>
        <p:spPr bwMode="auto">
          <a:xfrm>
            <a:off x="107502" y="3189287"/>
            <a:ext cx="1871497" cy="942975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Terveydenhuollon palveluiden järjestäjät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Ellipsi 6"/>
          <p:cNvSpPr>
            <a:spLocks noChangeArrowheads="1"/>
          </p:cNvSpPr>
          <p:nvPr/>
        </p:nvSpPr>
        <p:spPr bwMode="auto">
          <a:xfrm>
            <a:off x="107504" y="4171824"/>
            <a:ext cx="1883221" cy="904875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Terveydenhuollon palveluiden tuottajat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Ellipsi 7"/>
          <p:cNvSpPr>
            <a:spLocks noChangeArrowheads="1"/>
          </p:cNvSpPr>
          <p:nvPr/>
        </p:nvSpPr>
        <p:spPr bwMode="auto">
          <a:xfrm>
            <a:off x="107504" y="5112878"/>
            <a:ext cx="1900071" cy="74295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Terveydenhuollon ammattilaiset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Ellipsi 8"/>
          <p:cNvSpPr>
            <a:spLocks noChangeArrowheads="1"/>
          </p:cNvSpPr>
          <p:nvPr/>
        </p:nvSpPr>
        <p:spPr bwMode="auto">
          <a:xfrm>
            <a:off x="107503" y="1646238"/>
            <a:ext cx="1845859" cy="618276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Potilaat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Ellipsi 9"/>
          <p:cNvSpPr>
            <a:spLocks noChangeArrowheads="1"/>
          </p:cNvSpPr>
          <p:nvPr/>
        </p:nvSpPr>
        <p:spPr bwMode="auto">
          <a:xfrm>
            <a:off x="107504" y="5913438"/>
            <a:ext cx="1900071" cy="609615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Järjestöt</a:t>
            </a:r>
            <a:endParaRPr lang="fi-FI" altLang="fi-FI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Ellipsi 1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081570" y="5366298"/>
            <a:ext cx="1976315" cy="917741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Suositusluonnos </a:t>
            </a:r>
            <a:r>
              <a:rPr lang="fi-FI" altLang="fi-FI" sz="1200" b="1" dirty="0" err="1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kommentoitavaksi</a:t>
            </a:r>
            <a:r>
              <a:rPr lang="fi-FI" altLang="fi-FI" sz="900" dirty="0" err="1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www.palveluvalikoima.fi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Suorakulmio 1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804248" y="3722687"/>
            <a:ext cx="1031404" cy="136035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SELVITYKSET</a:t>
            </a:r>
            <a:endParaRPr lang="fi-FI" altLang="fi-FI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200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Fimea</a:t>
            </a:r>
            <a:endParaRPr lang="fi-FI" altLang="fi-FI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200" dirty="0" err="1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Finohta</a:t>
            </a:r>
            <a:endParaRPr lang="fi-FI" altLang="fi-FI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200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Käypä hoito</a:t>
            </a:r>
            <a:endParaRPr lang="fi-FI" altLang="fi-FI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200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Kliiniset asiantuntijat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Suorakulmio 15"/>
          <p:cNvSpPr>
            <a:spLocks noChangeArrowheads="1"/>
          </p:cNvSpPr>
          <p:nvPr/>
        </p:nvSpPr>
        <p:spPr bwMode="auto">
          <a:xfrm>
            <a:off x="6804248" y="2264514"/>
            <a:ext cx="1023937" cy="113344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VALMISTELU</a:t>
            </a:r>
            <a:endParaRPr lang="fi-FI" altLang="fi-FI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200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sihteeristö</a:t>
            </a:r>
            <a:endParaRPr lang="fi-FI" altLang="fi-FI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200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jaostot</a:t>
            </a:r>
            <a:endParaRPr lang="fi-FI" altLang="fi-FI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200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asiantuntijat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Suorakulmio 1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764938" y="3004453"/>
            <a:ext cx="1231976" cy="13126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PALKO päättää: </a:t>
            </a:r>
            <a:r>
              <a:rPr lang="fi-FI" altLang="fi-FI" sz="11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suositus vai ei / muu kannanotto vai ei </a:t>
            </a:r>
            <a:endParaRPr lang="fi-FI" altLang="fi-FI" sz="5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900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(päätös perusteltava)</a:t>
            </a:r>
            <a:endParaRPr lang="fi-FI" altLang="fi-FI" sz="12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Suorakulmio 1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399923" y="3163711"/>
            <a:ext cx="1130755" cy="10081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i-FI" altLang="fi-FI" sz="1100" b="1" dirty="0" smtClean="0">
              <a:solidFill>
                <a:prstClr val="black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1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ESIVALMISTELU</a:t>
            </a:r>
            <a:endParaRPr lang="fi-FI" altLang="fi-FI" sz="5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1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sihteeristö</a:t>
            </a:r>
            <a:endParaRPr lang="fi-FI" altLang="fi-FI" sz="5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1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jaostot</a:t>
            </a:r>
            <a:endParaRPr lang="fi-FI" altLang="fi-FI" sz="5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1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asiantuntijat</a:t>
            </a:r>
            <a:endParaRPr lang="fi-FI" altLang="fi-FI" sz="5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Suorakulmio 2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100623" y="2473436"/>
            <a:ext cx="957262" cy="17829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SUOSITUS-LUONNOS PALKOLLE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Suorakulmio 2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59751" y="5528649"/>
            <a:ext cx="1314450" cy="8286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PALKO käsittelee kommentit ja hyväksyy suosituksen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Nuoli oikealle 54"/>
          <p:cNvSpPr/>
          <p:nvPr/>
        </p:nvSpPr>
        <p:spPr>
          <a:xfrm>
            <a:off x="3465430" y="3502447"/>
            <a:ext cx="347980" cy="282575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56" name="Nuoli oikealle 55"/>
          <p:cNvSpPr/>
          <p:nvPr/>
        </p:nvSpPr>
        <p:spPr>
          <a:xfrm>
            <a:off x="4953000" y="3536188"/>
            <a:ext cx="435158" cy="271145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58" name="Nuoli ylös ja alas 57"/>
          <p:cNvSpPr/>
          <p:nvPr/>
        </p:nvSpPr>
        <p:spPr>
          <a:xfrm>
            <a:off x="7192391" y="3367412"/>
            <a:ext cx="247650" cy="482474"/>
          </a:xfrm>
          <a:prstGeom prst="up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59" name="Nuoli oikealle 58"/>
          <p:cNvSpPr/>
          <p:nvPr/>
        </p:nvSpPr>
        <p:spPr>
          <a:xfrm>
            <a:off x="7677764" y="3454206"/>
            <a:ext cx="499315" cy="270862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0" name="Alanuoli 59"/>
          <p:cNvSpPr/>
          <p:nvPr/>
        </p:nvSpPr>
        <p:spPr>
          <a:xfrm rot="818902">
            <a:off x="8265199" y="4238992"/>
            <a:ext cx="333375" cy="1268231"/>
          </a:xfrm>
          <a:prstGeom prst="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1" name="Nuoli vasemmalle 60"/>
          <p:cNvSpPr/>
          <p:nvPr/>
        </p:nvSpPr>
        <p:spPr>
          <a:xfrm rot="21165676">
            <a:off x="6669228" y="5765340"/>
            <a:ext cx="533400" cy="266700"/>
          </a:xfrm>
          <a:prstGeom prst="lef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3" name="Suorakulmio 49"/>
          <p:cNvSpPr>
            <a:spLocks noChangeArrowheads="1"/>
          </p:cNvSpPr>
          <p:nvPr/>
        </p:nvSpPr>
        <p:spPr bwMode="auto">
          <a:xfrm>
            <a:off x="3387299" y="989012"/>
            <a:ext cx="4505325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20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PALKON SUOSITUSPROSESSI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Alanuoli 63"/>
          <p:cNvSpPr/>
          <p:nvPr/>
        </p:nvSpPr>
        <p:spPr>
          <a:xfrm rot="12866659">
            <a:off x="4271388" y="2247146"/>
            <a:ext cx="219075" cy="904875"/>
          </a:xfrm>
          <a:prstGeom prst="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5" name="Ellipsi 10"/>
          <p:cNvSpPr>
            <a:spLocks noChangeArrowheads="1"/>
          </p:cNvSpPr>
          <p:nvPr/>
        </p:nvSpPr>
        <p:spPr bwMode="auto">
          <a:xfrm>
            <a:off x="2681608" y="5577297"/>
            <a:ext cx="2045552" cy="731378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i-FI" altLang="fi-FI" sz="1200" b="1" dirty="0" smtClean="0">
              <a:solidFill>
                <a:prstClr val="black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SUOSITUS </a:t>
            </a:r>
            <a:r>
              <a:rPr lang="fi-FI" altLang="fi-FI" sz="1000" dirty="0" err="1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www.palveluvalikoima.fi</a:t>
            </a:r>
            <a:endParaRPr lang="fi-FI" altLang="fi-FI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Nuoli vasemmalle 65"/>
          <p:cNvSpPr/>
          <p:nvPr/>
        </p:nvSpPr>
        <p:spPr>
          <a:xfrm>
            <a:off x="4638931" y="5766773"/>
            <a:ext cx="906801" cy="352425"/>
          </a:xfrm>
          <a:prstGeom prst="lef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7" name="Rectangle 8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 altLang="fi-FI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Rectangle 10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 altLang="fi-FI" sz="1300" b="1" smtClean="0">
              <a:solidFill>
                <a:srgbClr val="4F81BD"/>
              </a:solidFill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altLang="fi-FI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Kaareutuva nuoli 9"/>
          <p:cNvSpPr/>
          <p:nvPr/>
        </p:nvSpPr>
        <p:spPr>
          <a:xfrm flipH="1">
            <a:off x="5926139" y="1753356"/>
            <a:ext cx="2801211" cy="720080"/>
          </a:xfrm>
          <a:prstGeom prst="ben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5343091" y="3406574"/>
            <a:ext cx="1547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SUOSITUKSEN LUONNOSTELU</a:t>
            </a:r>
            <a:endParaRPr lang="fi-FI" sz="1400" b="1" dirty="0"/>
          </a:p>
        </p:txBody>
      </p:sp>
      <p:sp>
        <p:nvSpPr>
          <p:cNvPr id="12" name="Kuusikulmio 11"/>
          <p:cNvSpPr/>
          <p:nvPr/>
        </p:nvSpPr>
        <p:spPr>
          <a:xfrm>
            <a:off x="7524328" y="228600"/>
            <a:ext cx="513691" cy="464096"/>
          </a:xfrm>
          <a:prstGeom prst="hexagon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0091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17</a:t>
            </a:fld>
            <a:endParaRPr lang="fi-FI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176291"/>
              </p:ext>
            </p:extLst>
          </p:nvPr>
        </p:nvGraphicFramePr>
        <p:xfrm>
          <a:off x="580532" y="1988840"/>
          <a:ext cx="8229600" cy="3728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7688"/>
                <a:gridCol w="3211912"/>
              </a:tblGrid>
              <a:tr h="318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Peruste</a:t>
                      </a:r>
                      <a:endParaRPr lang="fi-FI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7394" marR="87394" marT="43697" marB="4369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Pisteytys</a:t>
                      </a:r>
                      <a:endParaRPr lang="fi-FI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7394" marR="87394" marT="43697" marB="43697"/>
                </a:tc>
              </a:tr>
              <a:tr h="5311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Kliinisten käytäntöjen vaihtelu</a:t>
                      </a:r>
                      <a:endParaRPr lang="fi-FI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7394" marR="87394" marT="43697" marB="4369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4 p: hyvin suuri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1 p: ei vaihtelua</a:t>
                      </a:r>
                      <a:endParaRPr lang="fi-FI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7394" marR="87394" marT="43697" marB="43697"/>
                </a:tc>
              </a:tr>
              <a:tr h="5311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Terveysongelman yleisyys </a:t>
                      </a:r>
                      <a:endParaRPr lang="fi-FI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7394" marR="87394" marT="43697" marB="4369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4 p: hyvin yleinen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1 p: harvinainen</a:t>
                      </a:r>
                      <a:endParaRPr lang="fi-FI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7394" marR="87394" marT="43697" marB="43697"/>
                </a:tc>
              </a:tr>
              <a:tr h="5311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Terveysongelman vakavuus</a:t>
                      </a:r>
                      <a:endParaRPr lang="fi-FI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7394" marR="87394" marT="43697" marB="4369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4 p: hyvin suuri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1 p: hyvin vähäinen</a:t>
                      </a:r>
                      <a:endParaRPr lang="fi-FI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7394" marR="87394" marT="43697" marB="43697"/>
                </a:tc>
              </a:tr>
              <a:tr h="5311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 smtClean="0">
                          <a:effectLst/>
                        </a:rPr>
                        <a:t>Hoito/tutkimus/kuntoutusmenetelmän </a:t>
                      </a:r>
                      <a:r>
                        <a:rPr lang="fi-FI" sz="1400" b="1" dirty="0">
                          <a:effectLst/>
                        </a:rPr>
                        <a:t>haitat</a:t>
                      </a:r>
                      <a:endParaRPr lang="fi-FI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7394" marR="87394" marT="43697" marB="4369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4 p: hyvin suuret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1 p: hyvin vähäiset</a:t>
                      </a:r>
                      <a:endParaRPr lang="fi-FI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7394" marR="87394" marT="43697" marB="43697"/>
                </a:tc>
              </a:tr>
              <a:tr h="5311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Taloudelliset vaikutukset</a:t>
                      </a:r>
                      <a:endParaRPr lang="fi-FI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7394" marR="87394" marT="43697" marB="4369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4 p: hyvin suuret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1 p: hyvin vähäiset</a:t>
                      </a:r>
                      <a:endParaRPr lang="fi-FI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7394" marR="87394" marT="43697" marB="43697"/>
                </a:tc>
              </a:tr>
              <a:tr h="6804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Eettiset kysymykset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200" b="1" dirty="0">
                          <a:effectLst/>
                        </a:rPr>
                        <a:t>(arvokeskustelu tarpeen, erityisen haavoittuvat potilasryhmät, yhdenvertaisuuskysymykset, menetelmän voimakas markkinointi)</a:t>
                      </a:r>
                      <a:endParaRPr lang="fi-FI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7394" marR="87394" marT="43697" marB="43697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4 p: hyvin merkittävät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1 p: ei eettisiä ongelmia</a:t>
                      </a:r>
                      <a:endParaRPr lang="fi-FI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7394" marR="87394" marT="43697" marB="43697"/>
                </a:tc>
              </a:tr>
            </a:tbl>
          </a:graphicData>
        </a:graphic>
      </p:graphicFrame>
      <p:sp>
        <p:nvSpPr>
          <p:cNvPr id="5" name="Tekstiruutu 4"/>
          <p:cNvSpPr txBox="1"/>
          <p:nvPr/>
        </p:nvSpPr>
        <p:spPr>
          <a:xfrm>
            <a:off x="1475656" y="980728"/>
            <a:ext cx="6070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 smtClean="0">
                <a:solidFill>
                  <a:srgbClr val="0000FF"/>
                </a:solidFill>
              </a:rPr>
              <a:t>Aiheiden valinnassa apuna relevanssipisteytys</a:t>
            </a:r>
            <a:endParaRPr lang="fi-FI" sz="2400" b="1" dirty="0">
              <a:solidFill>
                <a:srgbClr val="0000FF"/>
              </a:solidFill>
            </a:endParaRPr>
          </a:p>
        </p:txBody>
      </p:sp>
      <p:sp>
        <p:nvSpPr>
          <p:cNvPr id="6" name="Suorakulmio 5"/>
          <p:cNvSpPr/>
          <p:nvPr/>
        </p:nvSpPr>
        <p:spPr>
          <a:xfrm>
            <a:off x="1547664" y="1516142"/>
            <a:ext cx="6295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dirty="0">
                <a:latin typeface="Arial" panose="020B0604020202020204" pitchFamily="34" charset="0"/>
                <a:cs typeface="Arial" panose="020B0604020202020204" pitchFamily="34" charset="0"/>
              </a:rPr>
              <a:t>Kuuden tekijän pisteytys 4-portaisella asteikolla: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868098" y="5939988"/>
            <a:ext cx="7654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0000FF"/>
                </a:solidFill>
              </a:rPr>
              <a:t>Mitä enemmän pisteitä aihe saa, sen tärkeämpää </a:t>
            </a:r>
            <a:r>
              <a:rPr lang="fi-FI" b="1" dirty="0" err="1" smtClean="0">
                <a:solidFill>
                  <a:srgbClr val="0000FF"/>
                </a:solidFill>
              </a:rPr>
              <a:t>PALKOn</a:t>
            </a:r>
            <a:r>
              <a:rPr lang="fi-FI" b="1" dirty="0" smtClean="0">
                <a:solidFill>
                  <a:srgbClr val="0000FF"/>
                </a:solidFill>
              </a:rPr>
              <a:t> ottaa se käsittelyyn.</a:t>
            </a:r>
            <a:endParaRPr lang="fi-FI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60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tsikko 1"/>
          <p:cNvSpPr txBox="1">
            <a:spLocks/>
          </p:cNvSpPr>
          <p:nvPr/>
        </p:nvSpPr>
        <p:spPr bwMode="auto">
          <a:xfrm>
            <a:off x="611560" y="980728"/>
            <a:ext cx="7849616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Aft>
                <a:spcPct val="20000"/>
              </a:spcAft>
              <a:buClr>
                <a:schemeClr val="fol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folHlink"/>
              </a:buClr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fol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folHlink"/>
              </a:buClr>
              <a:buChar char="–"/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folHlink"/>
              </a:buClr>
              <a:buChar char="»"/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folHlink"/>
              </a:buClr>
              <a:buChar char="»"/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folHlink"/>
              </a:buClr>
              <a:buChar char="»"/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folHlink"/>
              </a:buClr>
              <a:buChar char="»"/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folHlink"/>
              </a:buClr>
              <a:buChar char="»"/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Aft>
                <a:spcPct val="0"/>
              </a:spcAft>
              <a:buClrTx/>
              <a:buFontTx/>
              <a:buNone/>
            </a:pPr>
            <a:r>
              <a:rPr lang="fi-FI" altLang="fi-FI" sz="3200" b="1" dirty="0" err="1" smtClean="0">
                <a:solidFill>
                  <a:srgbClr val="0000FF"/>
                </a:solidFill>
              </a:rPr>
              <a:t>PALKOn</a:t>
            </a:r>
            <a:r>
              <a:rPr lang="fi-FI" altLang="fi-FI" sz="3200" b="1" dirty="0" smtClean="0">
                <a:solidFill>
                  <a:srgbClr val="0000FF"/>
                </a:solidFill>
              </a:rPr>
              <a:t> jaostot ehdottavat aiheita ja osallistuvat niiden valmisteluun</a:t>
            </a:r>
            <a:endParaRPr lang="fi-FI" altLang="fi-FI" sz="3200" b="1" dirty="0">
              <a:solidFill>
                <a:srgbClr val="0000FF"/>
              </a:solidFill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899592" y="2420888"/>
            <a:ext cx="688656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b="1" dirty="0" smtClean="0">
                <a:solidFill>
                  <a:srgbClr val="CA10A2"/>
                </a:solidFill>
              </a:rPr>
              <a:t>Prosessien ja periaatteiden </a:t>
            </a:r>
            <a:r>
              <a:rPr lang="fi-FI" sz="2800" b="1" dirty="0">
                <a:solidFill>
                  <a:srgbClr val="CA10A2"/>
                </a:solidFill>
              </a:rPr>
              <a:t>(PROPE) </a:t>
            </a:r>
            <a:r>
              <a:rPr lang="fi-FI" sz="2800" b="1" dirty="0" smtClean="0">
                <a:solidFill>
                  <a:srgbClr val="CA10A2"/>
                </a:solidFill>
              </a:rPr>
              <a:t>jaosto</a:t>
            </a:r>
          </a:p>
          <a:p>
            <a:r>
              <a:rPr lang="fi-FI" sz="2800" b="1" dirty="0" smtClean="0">
                <a:solidFill>
                  <a:srgbClr val="CA10A2"/>
                </a:solidFill>
              </a:rPr>
              <a:t>Suun </a:t>
            </a:r>
            <a:r>
              <a:rPr lang="fi-FI" sz="2800" b="1" dirty="0">
                <a:solidFill>
                  <a:srgbClr val="CA10A2"/>
                </a:solidFill>
              </a:rPr>
              <a:t>terveydenhuollon (SUTE) jaosto </a:t>
            </a:r>
            <a:endParaRPr lang="fi-FI" sz="2800" b="1" dirty="0" smtClean="0">
              <a:solidFill>
                <a:srgbClr val="CA10A2"/>
              </a:solidFill>
            </a:endParaRPr>
          </a:p>
          <a:p>
            <a:r>
              <a:rPr lang="fi-FI" sz="2800" b="1" dirty="0" smtClean="0">
                <a:solidFill>
                  <a:srgbClr val="CA10A2"/>
                </a:solidFill>
              </a:rPr>
              <a:t>Tuki- ja liikuntaelinsairauksien (TULES) jaosto</a:t>
            </a:r>
            <a:endParaRPr lang="fi-FI" sz="2800" b="1" dirty="0">
              <a:solidFill>
                <a:srgbClr val="CA10A2"/>
              </a:solidFill>
            </a:endParaRPr>
          </a:p>
        </p:txBody>
      </p:sp>
      <p:sp>
        <p:nvSpPr>
          <p:cNvPr id="5" name="Tekstiruutu 4"/>
          <p:cNvSpPr txBox="1"/>
          <p:nvPr/>
        </p:nvSpPr>
        <p:spPr>
          <a:xfrm>
            <a:off x="301670" y="4005064"/>
            <a:ext cx="88569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b="1" dirty="0" smtClean="0"/>
              <a:t>jaostot valmistelevat asioita yhdessä </a:t>
            </a:r>
            <a:r>
              <a:rPr lang="fi-FI" sz="2000" b="1" dirty="0" err="1" smtClean="0"/>
              <a:t>PALKOn</a:t>
            </a:r>
            <a:r>
              <a:rPr lang="fi-FI" sz="2000" b="1" dirty="0" smtClean="0"/>
              <a:t> sihteeristön kanssa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b="1" dirty="0" smtClean="0"/>
              <a:t>PALKO käsittelee ja päättää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b="1" dirty="0" smtClean="0"/>
              <a:t>kaikkien asioiden valmisteluun ei tarvita jaostoja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b="1" dirty="0" smtClean="0"/>
              <a:t>jaoston </a:t>
            </a:r>
            <a:r>
              <a:rPr lang="fi-FI" sz="2000" b="1" dirty="0" err="1" smtClean="0"/>
              <a:t>pj:t</a:t>
            </a:r>
            <a:r>
              <a:rPr lang="fi-FI" sz="2000" b="1" dirty="0" smtClean="0"/>
              <a:t> ovat </a:t>
            </a:r>
            <a:r>
              <a:rPr lang="fi-FI" sz="2000" b="1" dirty="0" err="1" smtClean="0"/>
              <a:t>PALKOn</a:t>
            </a:r>
            <a:r>
              <a:rPr lang="fi-FI" sz="2000" b="1" dirty="0" smtClean="0"/>
              <a:t> jäseniä mutta muina jaostojen jäseninä voi toimia myös </a:t>
            </a:r>
            <a:r>
              <a:rPr lang="fi-FI" sz="2000" b="1" dirty="0" err="1" smtClean="0"/>
              <a:t>PALKOn</a:t>
            </a:r>
            <a:r>
              <a:rPr lang="fi-FI" sz="2000" b="1" dirty="0" smtClean="0"/>
              <a:t> ulkopuolisia asiantuntijoita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b="1" dirty="0" smtClean="0"/>
              <a:t>tarvittaessa voidaan perustaa lisää </a:t>
            </a:r>
            <a:r>
              <a:rPr lang="fi-FI" sz="2000" b="1" dirty="0"/>
              <a:t>jaostoja</a:t>
            </a:r>
            <a:r>
              <a:rPr lang="fi-FI" sz="2400" b="1" dirty="0"/>
              <a:t> </a:t>
            </a:r>
            <a:endParaRPr lang="fi-FI" sz="2400" b="1" dirty="0" smtClean="0"/>
          </a:p>
          <a:p>
            <a:endParaRPr lang="fi-FI" sz="2000" b="1" dirty="0"/>
          </a:p>
        </p:txBody>
      </p:sp>
    </p:spTree>
    <p:extLst>
      <p:ext uri="{BB962C8B-B14F-4D97-AF65-F5344CB8AC3E}">
        <p14:creationId xmlns:p14="http://schemas.microsoft.com/office/powerpoint/2010/main" val="11987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>
                <a:solidFill>
                  <a:prstClr val="black"/>
                </a:solidFill>
              </a:rPr>
              <a:t>22.10.2015</a:t>
            </a:r>
            <a:endParaRPr lang="fi-FI" dirty="0">
              <a:solidFill>
                <a:prstClr val="black"/>
              </a:solidFill>
            </a:endParaRPr>
          </a:p>
        </p:txBody>
      </p:sp>
      <p:sp>
        <p:nvSpPr>
          <p:cNvPr id="3" name="Pyöristetty suorakulmio 36"/>
          <p:cNvSpPr>
            <a:spLocks noChangeArrowheads="1"/>
          </p:cNvSpPr>
          <p:nvPr/>
        </p:nvSpPr>
        <p:spPr bwMode="auto">
          <a:xfrm>
            <a:off x="4427984" y="1604963"/>
            <a:ext cx="4267200" cy="5334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SUOSITUSLAUSE</a:t>
            </a:r>
            <a:endParaRPr kumimoji="0" lang="fi-FI" altLang="fi-FI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Kuvaselitenuoli oikealle 57"/>
          <p:cNvSpPr>
            <a:spLocks noChangeArrowheads="1"/>
          </p:cNvSpPr>
          <p:nvPr/>
        </p:nvSpPr>
        <p:spPr bwMode="auto">
          <a:xfrm>
            <a:off x="2799209" y="1604963"/>
            <a:ext cx="1628775" cy="533400"/>
          </a:xfrm>
          <a:prstGeom prst="rightArrowCallout">
            <a:avLst>
              <a:gd name="adj1" fmla="val 25000"/>
              <a:gd name="adj2" fmla="val 25000"/>
              <a:gd name="adj3" fmla="val 24994"/>
              <a:gd name="adj4" fmla="val 6497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SUOSITUS</a:t>
            </a:r>
            <a:endParaRPr kumimoji="0" lang="fi-FI" alt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uorakulmio 61"/>
          <p:cNvSpPr>
            <a:spLocks noChangeArrowheads="1"/>
          </p:cNvSpPr>
          <p:nvPr/>
        </p:nvSpPr>
        <p:spPr bwMode="auto">
          <a:xfrm>
            <a:off x="2789684" y="1003300"/>
            <a:ext cx="5905500" cy="457200"/>
          </a:xfrm>
          <a:prstGeom prst="rect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SUOSITUSTEN RAKENNE</a:t>
            </a:r>
            <a:endParaRPr kumimoji="0" lang="fi-FI" altLang="fi-FI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yöristetty suorakulmio 29"/>
          <p:cNvSpPr>
            <a:spLocks noChangeArrowheads="1"/>
          </p:cNvSpPr>
          <p:nvPr/>
        </p:nvSpPr>
        <p:spPr bwMode="auto">
          <a:xfrm>
            <a:off x="4427984" y="5418138"/>
            <a:ext cx="4267200" cy="704850"/>
          </a:xfrm>
          <a:prstGeom prst="roundRect">
            <a:avLst>
              <a:gd name="adj" fmla="val 16667"/>
            </a:avLst>
          </a:prstGeom>
          <a:ln>
            <a:solidFill>
              <a:srgbClr val="7030A0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LISÄTIEDOT </a:t>
            </a:r>
            <a:endParaRPr kumimoji="0" lang="fi-FI" altLang="fi-FI" sz="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Linkit selvityksiin, kirjallisuuteen, yms.</a:t>
            </a:r>
            <a:endParaRPr kumimoji="0" lang="fi-FI" alt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yöristetty suorakulmio 30"/>
          <p:cNvSpPr>
            <a:spLocks noChangeArrowheads="1"/>
          </p:cNvSpPr>
          <p:nvPr/>
        </p:nvSpPr>
        <p:spPr bwMode="auto">
          <a:xfrm>
            <a:off x="4427984" y="4799013"/>
            <a:ext cx="4267200" cy="619125"/>
          </a:xfrm>
          <a:prstGeom prst="roundRect">
            <a:avLst>
              <a:gd name="adj" fmla="val 16667"/>
            </a:avLst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DIAGNOOSI- JA TOIMENPIDEKOODIT</a:t>
            </a:r>
            <a:endParaRPr kumimoji="0" lang="fi-FI" altLang="fi-FI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Pyöristetty suorakulmio 31"/>
          <p:cNvSpPr>
            <a:spLocks noChangeArrowheads="1"/>
          </p:cNvSpPr>
          <p:nvPr/>
        </p:nvSpPr>
        <p:spPr bwMode="auto">
          <a:xfrm>
            <a:off x="4427984" y="4294188"/>
            <a:ext cx="4267200" cy="5048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EETTISET YM. ERITYISKYSYMYKSET</a:t>
            </a:r>
            <a:endParaRPr kumimoji="0" lang="fi-FI" altLang="fi-FI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Pyöristetty suorakulmio 32"/>
          <p:cNvSpPr>
            <a:spLocks noChangeArrowheads="1"/>
          </p:cNvSpPr>
          <p:nvPr/>
        </p:nvSpPr>
        <p:spPr bwMode="auto">
          <a:xfrm>
            <a:off x="4427984" y="3779838"/>
            <a:ext cx="4267200" cy="5143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KUSTANNUKSET</a:t>
            </a:r>
            <a:endParaRPr kumimoji="0" lang="fi-FI" altLang="fi-FI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Pyöristetty suorakulmio 33"/>
          <p:cNvSpPr>
            <a:spLocks noChangeArrowheads="1"/>
          </p:cNvSpPr>
          <p:nvPr/>
        </p:nvSpPr>
        <p:spPr bwMode="auto">
          <a:xfrm>
            <a:off x="4427984" y="3246438"/>
            <a:ext cx="4267200" cy="5334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TURVALLISUUS</a:t>
            </a:r>
            <a:endParaRPr kumimoji="0" lang="fi-FI" altLang="fi-FI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Pyöristetty suorakulmio 34"/>
          <p:cNvSpPr>
            <a:spLocks noChangeArrowheads="1"/>
          </p:cNvSpPr>
          <p:nvPr/>
        </p:nvSpPr>
        <p:spPr bwMode="auto">
          <a:xfrm>
            <a:off x="4418459" y="2722563"/>
            <a:ext cx="4276725" cy="5238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VAIKUTTAVUUS</a:t>
            </a:r>
            <a:endParaRPr kumimoji="0" lang="fi-FI" altLang="fi-FI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Pyöristetty suorakulmio 35"/>
          <p:cNvSpPr>
            <a:spLocks noChangeArrowheads="1"/>
          </p:cNvSpPr>
          <p:nvPr/>
        </p:nvSpPr>
        <p:spPr bwMode="auto">
          <a:xfrm>
            <a:off x="4427984" y="2141538"/>
            <a:ext cx="4267200" cy="5810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TERVEYSONGELMAN VAKAVUUS</a:t>
            </a:r>
            <a:endParaRPr kumimoji="0" lang="fi-FI" altLang="fi-FI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Kuvaselitenuoli oikealle 58"/>
          <p:cNvSpPr>
            <a:spLocks noChangeArrowheads="1"/>
          </p:cNvSpPr>
          <p:nvPr/>
        </p:nvSpPr>
        <p:spPr bwMode="auto">
          <a:xfrm>
            <a:off x="2799209" y="2151063"/>
            <a:ext cx="1628775" cy="2647950"/>
          </a:xfrm>
          <a:prstGeom prst="rightArrowCallout">
            <a:avLst>
              <a:gd name="adj1" fmla="val 25003"/>
              <a:gd name="adj2" fmla="val 25003"/>
              <a:gd name="adj3" fmla="val 25000"/>
              <a:gd name="adj4" fmla="val 64977"/>
            </a:avLst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PERUSTELUT</a:t>
            </a:r>
            <a:endParaRPr kumimoji="0" lang="fi-FI" alt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Kuvaselitenuoli oikealle 59"/>
          <p:cNvSpPr>
            <a:spLocks noChangeArrowheads="1"/>
          </p:cNvSpPr>
          <p:nvPr/>
        </p:nvSpPr>
        <p:spPr bwMode="auto">
          <a:xfrm>
            <a:off x="2799209" y="4799013"/>
            <a:ext cx="1628775" cy="619125"/>
          </a:xfrm>
          <a:prstGeom prst="rightArrowCallout">
            <a:avLst>
              <a:gd name="adj1" fmla="val 25000"/>
              <a:gd name="adj2" fmla="val 25000"/>
              <a:gd name="adj3" fmla="val 25004"/>
              <a:gd name="adj4" fmla="val 64977"/>
            </a:avLst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KOODIT</a:t>
            </a:r>
            <a:endParaRPr kumimoji="0" lang="fi-FI" alt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Kuvaselitenuoli oikealle 60"/>
          <p:cNvSpPr>
            <a:spLocks noChangeArrowheads="1"/>
          </p:cNvSpPr>
          <p:nvPr/>
        </p:nvSpPr>
        <p:spPr bwMode="auto">
          <a:xfrm>
            <a:off x="2799209" y="5418138"/>
            <a:ext cx="1628775" cy="704850"/>
          </a:xfrm>
          <a:prstGeom prst="rightArrowCallout">
            <a:avLst>
              <a:gd name="adj1" fmla="val 25000"/>
              <a:gd name="adj2" fmla="val 25000"/>
              <a:gd name="adj3" fmla="val 25002"/>
              <a:gd name="adj4" fmla="val 64977"/>
            </a:avLst>
          </a:prstGeom>
          <a:ln>
            <a:solidFill>
              <a:srgbClr val="7030A0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LIITTEET</a:t>
            </a:r>
            <a:endParaRPr kumimoji="0" lang="fi-FI" alt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29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fi-FI" altLang="fi-FI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fi-FI" alt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>
            <a:off x="4427984" y="333637"/>
            <a:ext cx="375615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5400" b="1" dirty="0" smtClean="0">
                <a:solidFill>
                  <a:srgbClr val="0000FF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Periaatteet</a:t>
            </a:r>
            <a:endParaRPr lang="fi-FI" sz="54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grpSp>
        <p:nvGrpSpPr>
          <p:cNvPr id="2" name="Ryhmä 1"/>
          <p:cNvGrpSpPr/>
          <p:nvPr/>
        </p:nvGrpSpPr>
        <p:grpSpPr>
          <a:xfrm>
            <a:off x="1187623" y="1256967"/>
            <a:ext cx="7524836" cy="4935347"/>
            <a:chOff x="935596" y="887447"/>
            <a:chExt cx="7776864" cy="5781913"/>
          </a:xfrm>
        </p:grpSpPr>
        <p:sp>
          <p:nvSpPr>
            <p:cNvPr id="4" name="Suorakulmio 3"/>
            <p:cNvSpPr/>
            <p:nvPr/>
          </p:nvSpPr>
          <p:spPr>
            <a:xfrm>
              <a:off x="1727684" y="2641719"/>
              <a:ext cx="6192688" cy="29206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i-FI" sz="2800" b="1" dirty="0">
                  <a:solidFill>
                    <a:srgbClr val="0000FF"/>
                  </a:solidFill>
                  <a:latin typeface="Lucida Sans Unicode" panose="020B0602030504020204" pitchFamily="34" charset="0"/>
                  <a:cs typeface="Lucida Sans Unicode" panose="020B0602030504020204" pitchFamily="34" charset="0"/>
                </a:rPr>
                <a:t>Suosituksia antaessaan neuvoston tulee ottaa huomioon </a:t>
              </a:r>
              <a:endParaRPr lang="fi-FI" sz="2800" b="1" dirty="0" smtClean="0">
                <a:solidFill>
                  <a:srgbClr val="0000FF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i-FI" sz="2000" b="1" dirty="0" smtClean="0">
                  <a:solidFill>
                    <a:srgbClr val="CA10A2"/>
                  </a:solidFill>
                  <a:latin typeface="Lucida Sans Unicode" panose="020B0602030504020204" pitchFamily="34" charset="0"/>
                  <a:cs typeface="Lucida Sans Unicode" panose="020B0602030504020204" pitchFamily="34" charset="0"/>
                </a:rPr>
                <a:t>eri </a:t>
              </a:r>
              <a:r>
                <a:rPr lang="fi-FI" sz="2000" b="1" dirty="0">
                  <a:solidFill>
                    <a:srgbClr val="CA10A2"/>
                  </a:solidFill>
                  <a:latin typeface="Lucida Sans Unicode" panose="020B0602030504020204" pitchFamily="34" charset="0"/>
                  <a:cs typeface="Lucida Sans Unicode" panose="020B0602030504020204" pitchFamily="34" charset="0"/>
                </a:rPr>
                <a:t>alojen tutkimustieto </a:t>
              </a:r>
              <a:endParaRPr lang="fi-FI" sz="2000" b="1" dirty="0" smtClean="0">
                <a:solidFill>
                  <a:srgbClr val="CA10A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i-FI" sz="2000" b="1" dirty="0" smtClean="0">
                  <a:solidFill>
                    <a:srgbClr val="CA10A2"/>
                  </a:solidFill>
                  <a:latin typeface="Lucida Sans Unicode" panose="020B0602030504020204" pitchFamily="34" charset="0"/>
                  <a:cs typeface="Lucida Sans Unicode" panose="020B0602030504020204" pitchFamily="34" charset="0"/>
                </a:rPr>
                <a:t>muu </a:t>
              </a:r>
              <a:r>
                <a:rPr lang="fi-FI" sz="2000" b="1" dirty="0">
                  <a:solidFill>
                    <a:srgbClr val="CA10A2"/>
                  </a:solidFill>
                  <a:latin typeface="Lucida Sans Unicode" panose="020B0602030504020204" pitchFamily="34" charset="0"/>
                  <a:cs typeface="Lucida Sans Unicode" panose="020B0602030504020204" pitchFamily="34" charset="0"/>
                </a:rPr>
                <a:t>näyttö </a:t>
              </a:r>
              <a:endParaRPr lang="fi-FI" sz="2000" b="1" dirty="0" smtClean="0">
                <a:solidFill>
                  <a:srgbClr val="CA10A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i-FI" sz="2000" b="1" dirty="0" smtClean="0">
                  <a:solidFill>
                    <a:srgbClr val="CA10A2"/>
                  </a:solidFill>
                  <a:latin typeface="Lucida Sans Unicode" panose="020B0602030504020204" pitchFamily="34" charset="0"/>
                  <a:cs typeface="Lucida Sans Unicode" panose="020B0602030504020204" pitchFamily="34" charset="0"/>
                </a:rPr>
                <a:t>terveydenhuollon </a:t>
              </a:r>
              <a:r>
                <a:rPr lang="fi-FI" sz="2000" b="1" dirty="0">
                  <a:solidFill>
                    <a:srgbClr val="CA10A2"/>
                  </a:solidFill>
                  <a:latin typeface="Lucida Sans Unicode" panose="020B0602030504020204" pitchFamily="34" charset="0"/>
                  <a:cs typeface="Lucida Sans Unicode" panose="020B0602030504020204" pitchFamily="34" charset="0"/>
                </a:rPr>
                <a:t>eettiset näkökohdat</a:t>
              </a:r>
              <a:endParaRPr lang="fi-FI" sz="2000" b="1" dirty="0" smtClean="0">
                <a:solidFill>
                  <a:srgbClr val="CA10A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fi-FI" sz="2000" b="1" dirty="0" smtClean="0">
                  <a:solidFill>
                    <a:srgbClr val="CA10A2"/>
                  </a:solidFill>
                  <a:latin typeface="Lucida Sans Unicode" panose="020B0602030504020204" pitchFamily="34" charset="0"/>
                  <a:cs typeface="Lucida Sans Unicode" panose="020B0602030504020204" pitchFamily="34" charset="0"/>
                </a:rPr>
                <a:t>terveydenhuollon järjestämiseen </a:t>
              </a:r>
              <a:r>
                <a:rPr lang="fi-FI" sz="2000" b="1" dirty="0">
                  <a:solidFill>
                    <a:srgbClr val="CA10A2"/>
                  </a:solidFill>
                  <a:latin typeface="Lucida Sans Unicode" panose="020B0602030504020204" pitchFamily="34" charset="0"/>
                  <a:cs typeface="Lucida Sans Unicode" panose="020B0602030504020204" pitchFamily="34" charset="0"/>
                </a:rPr>
                <a:t>liittyvät </a:t>
              </a:r>
              <a:r>
                <a:rPr lang="fi-FI" sz="2000" b="1" dirty="0" smtClean="0">
                  <a:solidFill>
                    <a:srgbClr val="CA10A2"/>
                  </a:solidFill>
                  <a:latin typeface="Lucida Sans Unicode" panose="020B0602030504020204" pitchFamily="34" charset="0"/>
                  <a:cs typeface="Lucida Sans Unicode" panose="020B0602030504020204" pitchFamily="34" charset="0"/>
                </a:rPr>
                <a:t>näkökohdat</a:t>
              </a:r>
              <a:endParaRPr lang="fi-FI" sz="2000" b="1" dirty="0">
                <a:solidFill>
                  <a:srgbClr val="CA10A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endParaRPr>
            </a:p>
          </p:txBody>
        </p:sp>
        <p:sp>
          <p:nvSpPr>
            <p:cNvPr id="8" name="Kehys 7"/>
            <p:cNvSpPr/>
            <p:nvPr/>
          </p:nvSpPr>
          <p:spPr>
            <a:xfrm>
              <a:off x="935596" y="1700808"/>
              <a:ext cx="7776864" cy="4968552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chemeClr val="tx1"/>
                </a:solidFill>
              </a:endParaRPr>
            </a:p>
          </p:txBody>
        </p:sp>
        <p:pic>
          <p:nvPicPr>
            <p:cNvPr id="1028" name="Picture 4" descr="https://encrypted-tbn2.gstatic.com/images?q=tbn:ANd9GcTIQtc1-WzziE-rppXoqBBvvGr4vON7URi0z-k7bRxfFSxAIkc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4605215" y="887447"/>
              <a:ext cx="632243" cy="6322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Puolivapaa piirto 11"/>
            <p:cNvSpPr/>
            <p:nvPr/>
          </p:nvSpPr>
          <p:spPr>
            <a:xfrm>
              <a:off x="4144710" y="1290385"/>
              <a:ext cx="1126252" cy="443628"/>
            </a:xfrm>
            <a:custGeom>
              <a:avLst/>
              <a:gdLst>
                <a:gd name="connsiteX0" fmla="*/ 0 w 1126252"/>
                <a:gd name="connsiteY0" fmla="*/ 393136 h 443628"/>
                <a:gd name="connsiteX1" fmla="*/ 495656 w 1126252"/>
                <a:gd name="connsiteY1" fmla="*/ 30 h 443628"/>
                <a:gd name="connsiteX2" fmla="*/ 1085316 w 1126252"/>
                <a:gd name="connsiteY2" fmla="*/ 410228 h 443628"/>
                <a:gd name="connsiteX3" fmla="*/ 1076770 w 1126252"/>
                <a:gd name="connsiteY3" fmla="*/ 418774 h 443628"/>
                <a:gd name="connsiteX4" fmla="*/ 1076770 w 1126252"/>
                <a:gd name="connsiteY4" fmla="*/ 418774 h 443628"/>
                <a:gd name="connsiteX5" fmla="*/ 1102408 w 1126252"/>
                <a:gd name="connsiteY5" fmla="*/ 401682 h 443628"/>
                <a:gd name="connsiteX6" fmla="*/ 1102408 w 1126252"/>
                <a:gd name="connsiteY6" fmla="*/ 401682 h 443628"/>
                <a:gd name="connsiteX7" fmla="*/ 1102408 w 1126252"/>
                <a:gd name="connsiteY7" fmla="*/ 418774 h 443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26252" h="443628">
                  <a:moveTo>
                    <a:pt x="0" y="393136"/>
                  </a:moveTo>
                  <a:cubicBezTo>
                    <a:pt x="157385" y="195158"/>
                    <a:pt x="314770" y="-2819"/>
                    <a:pt x="495656" y="30"/>
                  </a:cubicBezTo>
                  <a:cubicBezTo>
                    <a:pt x="676542" y="2879"/>
                    <a:pt x="988464" y="340437"/>
                    <a:pt x="1085316" y="410228"/>
                  </a:cubicBezTo>
                  <a:cubicBezTo>
                    <a:pt x="1182168" y="480019"/>
                    <a:pt x="1076770" y="418774"/>
                    <a:pt x="1076770" y="418774"/>
                  </a:cubicBezTo>
                  <a:lnTo>
                    <a:pt x="1076770" y="418774"/>
                  </a:lnTo>
                  <a:lnTo>
                    <a:pt x="1102408" y="401682"/>
                  </a:lnTo>
                  <a:lnTo>
                    <a:pt x="1102408" y="401682"/>
                  </a:lnTo>
                  <a:lnTo>
                    <a:pt x="1102408" y="418774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3" name="Suorakulmio 2"/>
          <p:cNvSpPr/>
          <p:nvPr/>
        </p:nvSpPr>
        <p:spPr>
          <a:xfrm>
            <a:off x="5652120" y="5721463"/>
            <a:ext cx="27658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Terveydenhuoltolain 78 a §</a:t>
            </a:r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06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67CA-1497-4A2B-BA9E-EDC3354BC832}" type="datetime1">
              <a:rPr lang="fi-FI" smtClean="0"/>
              <a:t>18.11.2015</a:t>
            </a:fld>
            <a:endParaRPr lang="fi-FI"/>
          </a:p>
        </p:txBody>
      </p:sp>
      <p:sp>
        <p:nvSpPr>
          <p:cNvPr id="3" name="Tekstiruutu 2"/>
          <p:cNvSpPr txBox="1"/>
          <p:nvPr/>
        </p:nvSpPr>
        <p:spPr>
          <a:xfrm>
            <a:off x="971600" y="1340768"/>
            <a:ext cx="652454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b="1" dirty="0" smtClean="0">
                <a:solidFill>
                  <a:srgbClr val="0000FF"/>
                </a:solidFill>
              </a:rPr>
              <a:t>Esimerkkejä </a:t>
            </a:r>
            <a:r>
              <a:rPr lang="fi-FI" sz="3200" b="1" dirty="0" err="1" smtClean="0">
                <a:solidFill>
                  <a:srgbClr val="0000FF"/>
                </a:solidFill>
              </a:rPr>
              <a:t>PALKOn</a:t>
            </a:r>
            <a:r>
              <a:rPr lang="fi-FI" sz="3200" b="1" dirty="0" smtClean="0">
                <a:solidFill>
                  <a:srgbClr val="0000FF"/>
                </a:solidFill>
              </a:rPr>
              <a:t> asialistalta</a:t>
            </a:r>
          </a:p>
          <a:p>
            <a:r>
              <a:rPr lang="fi-FI" b="1" dirty="0" smtClean="0">
                <a:solidFill>
                  <a:srgbClr val="0000FF"/>
                </a:solidFill>
              </a:rPr>
              <a:t>(eri vaiheissa, kaikista ei välttämättä tehdä suosituksia)</a:t>
            </a:r>
            <a:endParaRPr lang="fi-FI" b="1" dirty="0">
              <a:solidFill>
                <a:srgbClr val="0000FF"/>
              </a:solidFill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539552" y="2492896"/>
            <a:ext cx="7991290" cy="27699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 smtClean="0"/>
              <a:t>hepatiitti C:n uudet lääkehoidot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 err="1" smtClean="0"/>
              <a:t>TULES-aiheita</a:t>
            </a:r>
            <a:endParaRPr lang="fi-FI" sz="2400" b="1" dirty="0" smtClean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fi-FI" sz="2000" b="1" dirty="0" smtClean="0"/>
              <a:t>lonkkamurtuman hoito ja kuntoutus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fi-FI" sz="2000" b="1" dirty="0" err="1" smtClean="0"/>
              <a:t>degeneratiivisen</a:t>
            </a:r>
            <a:r>
              <a:rPr lang="fi-FI" sz="2000" b="1" dirty="0" smtClean="0"/>
              <a:t> polvikierukan tähystyskirurginen poisto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fi-FI" sz="2000" b="1" dirty="0" smtClean="0"/>
              <a:t>kuntoutus selkäkivun kroonistumisen estossa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 smtClean="0"/>
              <a:t>suun terveydenhuolto: Sari kertoo tarkemmin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 smtClean="0"/>
              <a:t>miehen sterilisaatio: </a:t>
            </a:r>
            <a:r>
              <a:rPr lang="fi-FI" sz="2400" b="1" dirty="0"/>
              <a:t>Sari kertoo tarkemmin</a:t>
            </a:r>
            <a:endParaRPr lang="fi-FI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17746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Kuvaselitenuoli oikealle 4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963045" y="893778"/>
            <a:ext cx="419100" cy="5629275"/>
          </a:xfrm>
          <a:prstGeom prst="rightArrowCallout">
            <a:avLst>
              <a:gd name="adj1" fmla="val 24998"/>
              <a:gd name="adj2" fmla="val 24998"/>
              <a:gd name="adj3" fmla="val 25000"/>
              <a:gd name="adj4" fmla="val 64977"/>
            </a:avLst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4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AIHEEHDOTUKSET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Ellipsi 1"/>
          <p:cNvSpPr>
            <a:spLocks noChangeArrowheads="1"/>
          </p:cNvSpPr>
          <p:nvPr/>
        </p:nvSpPr>
        <p:spPr bwMode="auto">
          <a:xfrm>
            <a:off x="107504" y="879475"/>
            <a:ext cx="1844300" cy="676275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PALKOn jäsenet ja jaostot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Ellipsi 2"/>
          <p:cNvSpPr>
            <a:spLocks noChangeArrowheads="1"/>
          </p:cNvSpPr>
          <p:nvPr/>
        </p:nvSpPr>
        <p:spPr bwMode="auto">
          <a:xfrm>
            <a:off x="5093571" y="1955376"/>
            <a:ext cx="3973421" cy="335713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Ellipsi 3"/>
          <p:cNvSpPr>
            <a:spLocks noChangeArrowheads="1"/>
          </p:cNvSpPr>
          <p:nvPr/>
        </p:nvSpPr>
        <p:spPr bwMode="auto">
          <a:xfrm>
            <a:off x="4111378" y="1660736"/>
            <a:ext cx="2005598" cy="70508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Ei suositusta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900" dirty="0" err="1" smtClean="0"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t>www.palveluvalikoima.fi</a:t>
            </a:r>
            <a:endParaRPr lang="fi-FI" altLang="fi-FI" sz="11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Ellipsi 4"/>
          <p:cNvSpPr>
            <a:spLocks noChangeArrowheads="1"/>
          </p:cNvSpPr>
          <p:nvPr/>
        </p:nvSpPr>
        <p:spPr bwMode="auto">
          <a:xfrm>
            <a:off x="107503" y="2403475"/>
            <a:ext cx="1853826" cy="714375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Viranomaiset (Kela ym.)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Ellipsi 5"/>
          <p:cNvSpPr>
            <a:spLocks noChangeArrowheads="1"/>
          </p:cNvSpPr>
          <p:nvPr/>
        </p:nvSpPr>
        <p:spPr bwMode="auto">
          <a:xfrm>
            <a:off x="107502" y="3189287"/>
            <a:ext cx="1871497" cy="942975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Terveydenhuollon palveluiden järjestäjät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Ellipsi 6"/>
          <p:cNvSpPr>
            <a:spLocks noChangeArrowheads="1"/>
          </p:cNvSpPr>
          <p:nvPr/>
        </p:nvSpPr>
        <p:spPr bwMode="auto">
          <a:xfrm>
            <a:off x="107504" y="4171824"/>
            <a:ext cx="1883221" cy="904875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Terveydenhuollon palveluiden tuottajat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Ellipsi 7"/>
          <p:cNvSpPr>
            <a:spLocks noChangeArrowheads="1"/>
          </p:cNvSpPr>
          <p:nvPr/>
        </p:nvSpPr>
        <p:spPr bwMode="auto">
          <a:xfrm>
            <a:off x="107504" y="5112878"/>
            <a:ext cx="1900071" cy="74295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Terveydenhuollon ammattilaiset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Ellipsi 8"/>
          <p:cNvSpPr>
            <a:spLocks noChangeArrowheads="1"/>
          </p:cNvSpPr>
          <p:nvPr/>
        </p:nvSpPr>
        <p:spPr bwMode="auto">
          <a:xfrm>
            <a:off x="107503" y="1646238"/>
            <a:ext cx="1845859" cy="618276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Potilaat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Ellipsi 9"/>
          <p:cNvSpPr>
            <a:spLocks noChangeArrowheads="1"/>
          </p:cNvSpPr>
          <p:nvPr/>
        </p:nvSpPr>
        <p:spPr bwMode="auto">
          <a:xfrm>
            <a:off x="107504" y="5913438"/>
            <a:ext cx="1900071" cy="609615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Järjestöt</a:t>
            </a:r>
            <a:endParaRPr lang="fi-FI" altLang="fi-FI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Ellipsi 1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995455" y="5396957"/>
            <a:ext cx="2062430" cy="917741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Suositusluonnos </a:t>
            </a:r>
            <a:r>
              <a:rPr lang="fi-FI" altLang="fi-FI" sz="1200" b="1" dirty="0" err="1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kommentoitavaksi</a:t>
            </a:r>
            <a:r>
              <a:rPr lang="fi-FI" altLang="fi-FI" sz="1400" b="1" dirty="0" err="1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*</a:t>
            </a:r>
            <a:r>
              <a:rPr lang="fi-FI" altLang="fi-FI" sz="900" dirty="0" err="1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www.palveluvalikoima.fi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Suorakulmio 1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804248" y="3722687"/>
            <a:ext cx="1031404" cy="136035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SELVITYKSET</a:t>
            </a:r>
            <a:endParaRPr lang="fi-FI" altLang="fi-FI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200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Fimea</a:t>
            </a:r>
            <a:endParaRPr lang="fi-FI" altLang="fi-FI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200" dirty="0" err="1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Finohta</a:t>
            </a:r>
            <a:endParaRPr lang="fi-FI" altLang="fi-FI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200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Käypä hoito</a:t>
            </a:r>
            <a:endParaRPr lang="fi-FI" altLang="fi-FI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200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Kliiniset asiantuntijat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Suorakulmio 15"/>
          <p:cNvSpPr>
            <a:spLocks noChangeArrowheads="1"/>
          </p:cNvSpPr>
          <p:nvPr/>
        </p:nvSpPr>
        <p:spPr bwMode="auto">
          <a:xfrm>
            <a:off x="6804248" y="2264514"/>
            <a:ext cx="1023937" cy="113344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VALMISTELU</a:t>
            </a:r>
            <a:endParaRPr lang="fi-FI" altLang="fi-FI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200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sihteeristö</a:t>
            </a:r>
            <a:endParaRPr lang="fi-FI" altLang="fi-FI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200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jaostot</a:t>
            </a:r>
            <a:endParaRPr lang="fi-FI" altLang="fi-FI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200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asiantuntijat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Suorakulmio 1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764938" y="3004453"/>
            <a:ext cx="1231976" cy="13126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PALKO päättää: </a:t>
            </a:r>
            <a:r>
              <a:rPr lang="fi-FI" altLang="fi-FI" sz="11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suositus vai ei / muu kannanotto vai ei </a:t>
            </a:r>
            <a:endParaRPr lang="fi-FI" altLang="fi-FI" sz="5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900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(päätös perusteltava)</a:t>
            </a:r>
            <a:endParaRPr lang="fi-FI" altLang="fi-FI" sz="12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Suorakulmio 1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399923" y="3163711"/>
            <a:ext cx="1130755" cy="10081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i-FI" altLang="fi-FI" sz="1100" b="1" dirty="0" smtClean="0">
              <a:solidFill>
                <a:prstClr val="black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1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ESIVALMISTELU</a:t>
            </a:r>
            <a:endParaRPr lang="fi-FI" altLang="fi-FI" sz="5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1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sihteeristö</a:t>
            </a:r>
            <a:endParaRPr lang="fi-FI" altLang="fi-FI" sz="5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1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jaostot</a:t>
            </a:r>
            <a:endParaRPr lang="fi-FI" altLang="fi-FI" sz="5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1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asiantuntijat</a:t>
            </a:r>
            <a:endParaRPr lang="fi-FI" altLang="fi-FI" sz="5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Suorakulmio 2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100623" y="2473436"/>
            <a:ext cx="957262" cy="17829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Suorakulmio 2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59751" y="5528649"/>
            <a:ext cx="1314450" cy="8286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PALKO käsittelee kommentit ja hyväksyy suosituksen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Nuoli oikealle 54"/>
          <p:cNvSpPr/>
          <p:nvPr/>
        </p:nvSpPr>
        <p:spPr>
          <a:xfrm>
            <a:off x="3465430" y="3502447"/>
            <a:ext cx="347980" cy="282575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56" name="Nuoli oikealle 55"/>
          <p:cNvSpPr/>
          <p:nvPr/>
        </p:nvSpPr>
        <p:spPr>
          <a:xfrm>
            <a:off x="4953000" y="3536188"/>
            <a:ext cx="435158" cy="271145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58" name="Nuoli ylös ja alas 57"/>
          <p:cNvSpPr/>
          <p:nvPr/>
        </p:nvSpPr>
        <p:spPr>
          <a:xfrm>
            <a:off x="7192391" y="3367412"/>
            <a:ext cx="247650" cy="482474"/>
          </a:xfrm>
          <a:prstGeom prst="up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59" name="Nuoli oikealle 58"/>
          <p:cNvSpPr/>
          <p:nvPr/>
        </p:nvSpPr>
        <p:spPr>
          <a:xfrm>
            <a:off x="7677764" y="3454206"/>
            <a:ext cx="499315" cy="270862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0" name="Alanuoli 59"/>
          <p:cNvSpPr/>
          <p:nvPr/>
        </p:nvSpPr>
        <p:spPr>
          <a:xfrm rot="818902">
            <a:off x="8267905" y="4216380"/>
            <a:ext cx="333375" cy="1291167"/>
          </a:xfrm>
          <a:prstGeom prst="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1" name="Nuoli vasemmalle 60"/>
          <p:cNvSpPr/>
          <p:nvPr/>
        </p:nvSpPr>
        <p:spPr>
          <a:xfrm rot="21165676">
            <a:off x="6669228" y="5765340"/>
            <a:ext cx="533400" cy="266700"/>
          </a:xfrm>
          <a:prstGeom prst="lef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3" name="Suorakulmio 49"/>
          <p:cNvSpPr>
            <a:spLocks noChangeArrowheads="1"/>
          </p:cNvSpPr>
          <p:nvPr/>
        </p:nvSpPr>
        <p:spPr bwMode="auto">
          <a:xfrm>
            <a:off x="3387299" y="989012"/>
            <a:ext cx="4505325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20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PALKON SUOSITUSPROSESSI</a:t>
            </a: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Alanuoli 63"/>
          <p:cNvSpPr/>
          <p:nvPr/>
        </p:nvSpPr>
        <p:spPr>
          <a:xfrm rot="12866659">
            <a:off x="4446196" y="2247146"/>
            <a:ext cx="219075" cy="904875"/>
          </a:xfrm>
          <a:prstGeom prst="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5" name="Ellipsi 10"/>
          <p:cNvSpPr>
            <a:spLocks noChangeArrowheads="1"/>
          </p:cNvSpPr>
          <p:nvPr/>
        </p:nvSpPr>
        <p:spPr bwMode="auto">
          <a:xfrm>
            <a:off x="2681608" y="5577297"/>
            <a:ext cx="2045552" cy="731378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i-FI" altLang="fi-FI" sz="1200" b="1" dirty="0" smtClean="0">
              <a:solidFill>
                <a:prstClr val="black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SUOSITUS </a:t>
            </a:r>
            <a:r>
              <a:rPr lang="fi-FI" altLang="fi-FI" sz="1000" dirty="0" err="1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www.palveluvalikoima.fi</a:t>
            </a:r>
            <a:endParaRPr lang="fi-FI" altLang="fi-FI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altLang="fi-FI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Nuoli vasemmalle 65"/>
          <p:cNvSpPr/>
          <p:nvPr/>
        </p:nvSpPr>
        <p:spPr>
          <a:xfrm>
            <a:off x="4638931" y="5766773"/>
            <a:ext cx="906801" cy="352425"/>
          </a:xfrm>
          <a:prstGeom prst="lef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7" name="Rectangle 8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 altLang="fi-FI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Rectangle 10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 altLang="fi-FI" sz="1300" b="1" smtClean="0">
              <a:solidFill>
                <a:srgbClr val="4F81BD"/>
              </a:solidFill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altLang="fi-FI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7-kärkinen tähti 8"/>
          <p:cNvSpPr/>
          <p:nvPr/>
        </p:nvSpPr>
        <p:spPr>
          <a:xfrm>
            <a:off x="3835368" y="4214821"/>
            <a:ext cx="1123103" cy="898057"/>
          </a:xfrm>
          <a:prstGeom prst="star7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100" b="1" dirty="0" smtClean="0"/>
          </a:p>
          <a:p>
            <a:pPr algn="ctr"/>
            <a:r>
              <a:rPr lang="fi-FI" sz="900" b="1" dirty="0" smtClean="0"/>
              <a:t>Miehen </a:t>
            </a:r>
            <a:r>
              <a:rPr lang="fi-FI" sz="900" b="1" dirty="0" err="1" smtClean="0"/>
              <a:t>sterili-saatio</a:t>
            </a:r>
            <a:endParaRPr lang="fi-FI" sz="900" b="1" dirty="0"/>
          </a:p>
        </p:txBody>
      </p:sp>
      <p:sp>
        <p:nvSpPr>
          <p:cNvPr id="78" name="7-kärkinen tähti 77"/>
          <p:cNvSpPr/>
          <p:nvPr/>
        </p:nvSpPr>
        <p:spPr>
          <a:xfrm>
            <a:off x="5259090" y="4063472"/>
            <a:ext cx="1440159" cy="1019569"/>
          </a:xfrm>
          <a:prstGeom prst="star7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100" b="1" dirty="0" smtClean="0"/>
          </a:p>
          <a:p>
            <a:pPr algn="ctr"/>
            <a:r>
              <a:rPr lang="fi-FI" sz="1050" b="1" dirty="0" smtClean="0"/>
              <a:t>C-hepatiitti-lääkkeet</a:t>
            </a:r>
            <a:endParaRPr lang="fi-FI" sz="1050" b="1" dirty="0"/>
          </a:p>
        </p:txBody>
      </p:sp>
      <p:sp>
        <p:nvSpPr>
          <p:cNvPr id="79" name="7-kärkinen tähti 78"/>
          <p:cNvSpPr/>
          <p:nvPr/>
        </p:nvSpPr>
        <p:spPr>
          <a:xfrm>
            <a:off x="3060844" y="2258435"/>
            <a:ext cx="1148655" cy="1004454"/>
          </a:xfrm>
          <a:prstGeom prst="star7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50" b="1" dirty="0" smtClean="0"/>
          </a:p>
          <a:p>
            <a:pPr algn="ctr"/>
            <a:r>
              <a:rPr lang="fi-FI" sz="1050" b="1" dirty="0" err="1" smtClean="0"/>
              <a:t>TULES-aiheet</a:t>
            </a:r>
            <a:endParaRPr lang="fi-FI" sz="1050" b="1" dirty="0"/>
          </a:p>
        </p:txBody>
      </p:sp>
      <p:sp>
        <p:nvSpPr>
          <p:cNvPr id="10" name="Kaareutuva nuoli 9"/>
          <p:cNvSpPr/>
          <p:nvPr/>
        </p:nvSpPr>
        <p:spPr>
          <a:xfrm flipH="1">
            <a:off x="5926139" y="1753356"/>
            <a:ext cx="2801211" cy="720080"/>
          </a:xfrm>
          <a:prstGeom prst="ben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76" name="7-kärkinen tähti 75"/>
          <p:cNvSpPr/>
          <p:nvPr/>
        </p:nvSpPr>
        <p:spPr>
          <a:xfrm>
            <a:off x="8165382" y="3160181"/>
            <a:ext cx="937607" cy="875859"/>
          </a:xfrm>
          <a:prstGeom prst="star7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100" b="1" dirty="0" smtClean="0"/>
          </a:p>
          <a:p>
            <a:pPr algn="ctr"/>
            <a:r>
              <a:rPr lang="fi-FI" sz="1100" b="1" dirty="0" err="1" smtClean="0"/>
              <a:t>SuunTH</a:t>
            </a:r>
            <a:endParaRPr lang="fi-FI" sz="1100" b="1" dirty="0"/>
          </a:p>
        </p:txBody>
      </p:sp>
      <p:sp>
        <p:nvSpPr>
          <p:cNvPr id="11" name="Tekstiruutu 10"/>
          <p:cNvSpPr txBox="1"/>
          <p:nvPr/>
        </p:nvSpPr>
        <p:spPr>
          <a:xfrm>
            <a:off x="5343091" y="3406574"/>
            <a:ext cx="1547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SUOSITUKSEN LUONNOSTELU</a:t>
            </a:r>
            <a:endParaRPr lang="fi-FI" sz="1400" b="1" dirty="0"/>
          </a:p>
        </p:txBody>
      </p:sp>
      <p:sp>
        <p:nvSpPr>
          <p:cNvPr id="12" name="Kuusikulmio 11"/>
          <p:cNvSpPr/>
          <p:nvPr/>
        </p:nvSpPr>
        <p:spPr>
          <a:xfrm>
            <a:off x="7524328" y="228600"/>
            <a:ext cx="513691" cy="464096"/>
          </a:xfrm>
          <a:prstGeom prst="hexagon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ekstiruutu 1"/>
          <p:cNvSpPr txBox="1"/>
          <p:nvPr/>
        </p:nvSpPr>
        <p:spPr>
          <a:xfrm>
            <a:off x="7593706" y="6359862"/>
            <a:ext cx="1133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dirty="0" smtClean="0">
                <a:solidFill>
                  <a:srgbClr val="FF0000"/>
                </a:solidFill>
              </a:rPr>
              <a:t>*2 viikkoa?</a:t>
            </a:r>
            <a:endParaRPr lang="fi-FI" sz="1400" b="1" dirty="0">
              <a:solidFill>
                <a:srgbClr val="FF0000"/>
              </a:solidFill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8124125" y="2503346"/>
            <a:ext cx="8723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SUOSITUS-</a:t>
            </a:r>
          </a:p>
          <a:p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LUONNOS </a:t>
            </a:r>
          </a:p>
          <a:p>
            <a:r>
              <a:rPr lang="fi-FI" altLang="fi-FI" sz="1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PALKOLLE</a:t>
            </a:r>
            <a:endParaRPr lang="fi-FI" altLang="fi-FI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87918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8" grpId="0" animBg="1"/>
      <p:bldP spid="79" grpId="0" animBg="1"/>
      <p:bldP spid="76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DC06F-B5FC-4F7C-930C-A3EBDC84DC84}" type="datetime1">
              <a:rPr lang="fi-FI" smtClean="0"/>
              <a:t>18.11.2015</a:t>
            </a:fld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3</a:t>
            </a:fld>
            <a:endParaRPr lang="fi-FI"/>
          </a:p>
        </p:txBody>
      </p:sp>
      <p:sp>
        <p:nvSpPr>
          <p:cNvPr id="4" name="Tekstiruutu 3"/>
          <p:cNvSpPr txBox="1"/>
          <p:nvPr/>
        </p:nvSpPr>
        <p:spPr>
          <a:xfrm>
            <a:off x="71303" y="2852936"/>
            <a:ext cx="89178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b="1" dirty="0" smtClean="0">
                <a:solidFill>
                  <a:srgbClr val="0000FF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Millä perusteella valikoimaan tai sen ulkopuolelle?</a:t>
            </a:r>
            <a:endParaRPr lang="fi-FI" sz="2800" b="1" dirty="0">
              <a:solidFill>
                <a:srgbClr val="0000FF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99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DC06F-B5FC-4F7C-930C-A3EBDC84DC84}" type="datetime1">
              <a:rPr lang="fi-FI" smtClean="0"/>
              <a:t>18.11.2015</a:t>
            </a:fld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4</a:t>
            </a:fld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467544" y="943555"/>
            <a:ext cx="842493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2400" b="1" dirty="0" smtClean="0">
                <a:solidFill>
                  <a:srgbClr val="0000FF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Palveluvalikoimaa rajataan suhteellisen </a:t>
            </a:r>
            <a:r>
              <a:rPr lang="fi-FI" sz="2400" b="1" dirty="0">
                <a:solidFill>
                  <a:srgbClr val="0000FF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terveyshyödyn perusteella</a:t>
            </a:r>
            <a:endParaRPr lang="fi-FI" sz="2400" dirty="0">
              <a:solidFill>
                <a:srgbClr val="0000FF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endParaRPr lang="fi-FI" dirty="0"/>
          </a:p>
          <a:p>
            <a:r>
              <a:rPr lang="fi-FI" sz="1600" b="1" dirty="0">
                <a:solidFill>
                  <a:srgbClr val="00206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Terveydenhuoltolain 7 a §:n mukaan terveydenhuollon palveluvalikoimaan kuuluvat </a:t>
            </a:r>
            <a:r>
              <a:rPr lang="fi-FI" sz="1600" b="1" dirty="0">
                <a:solidFill>
                  <a:srgbClr val="FF00FF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lääketieteellisesti ja hammaslääketieteellisesti perusteltu</a:t>
            </a:r>
            <a:r>
              <a:rPr lang="fi-FI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fi-FI" sz="16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sairauksien ennaltaehkäisy, sairauden toteamiseksi tehtävät tutkimukset sekä taudinmääritys, hoito ja kuntoutus. Palveluvalikoimaan ei kuitenkaan kuulu sellainen terveyden- ja sairaanhoidon toimenpide, tutkimus, hoito ja kuntoutus, johon sisältyy saavutettavan terveyshyödyn kannalta </a:t>
            </a:r>
            <a:r>
              <a:rPr lang="fi-FI" sz="1600" b="1" dirty="0">
                <a:solidFill>
                  <a:srgbClr val="FF00FF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kohtuuttoman suuri riski</a:t>
            </a:r>
            <a:r>
              <a:rPr lang="fi-FI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fi-FI" sz="16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potilaan hengelle tai terveydelle tai jonka </a:t>
            </a:r>
            <a:r>
              <a:rPr lang="fi-FI" sz="1600" b="1" dirty="0">
                <a:solidFill>
                  <a:srgbClr val="FF00FF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vaikuttavuus on vähäinen</a:t>
            </a:r>
            <a:r>
              <a:rPr lang="fi-FI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fi-FI" sz="16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ja jonka aiheuttamat</a:t>
            </a:r>
            <a:r>
              <a:rPr lang="fi-FI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fi-FI" sz="1600" b="1" dirty="0">
                <a:solidFill>
                  <a:srgbClr val="FF00FF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kustannukset ovat kohtuuttomat</a:t>
            </a:r>
            <a:r>
              <a:rPr lang="fi-FI" sz="1600" dirty="0">
                <a:solidFill>
                  <a:srgbClr val="FF00FF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fi-FI" sz="16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saavutettavissa olevaan terveyshyötyyn ja hoidolliseen arvoon nähden.</a:t>
            </a:r>
          </a:p>
          <a:p>
            <a:endParaRPr lang="fi-FI" sz="16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r>
              <a:rPr lang="fi-FI" sz="16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Terveydenhuoltolaki ei määrittele, mitä käsitteet lääketieteellisesti tai hammaslääketieteellisesti perusteltu, kohtuuttoman suuri riski, vähäinen vaikuttavuus ja kohtuuttomat kustannukset konkreettisesti tarkoittavat.  </a:t>
            </a:r>
          </a:p>
          <a:p>
            <a:r>
              <a:rPr lang="fi-FI" sz="16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Kaikki nämä terveydenhuoltolain mainitsemat </a:t>
            </a:r>
            <a:r>
              <a:rPr lang="fi-FI" sz="1600" b="1" dirty="0">
                <a:solidFill>
                  <a:srgbClr val="FF00FF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palveluvalikoiman sisään tai sen ulkopuolelle rajaamisen perusteet ovat suhteellisia ja arvosidonnaisia. Niille ei ole entuudestaan sovittuja, yleisesti hyväksyttyjä tulkintoja. Palveluvalikoimaneuvoston tehtävä onkin tulkita ja määritellä niitä.</a:t>
            </a:r>
          </a:p>
        </p:txBody>
      </p:sp>
    </p:spTree>
    <p:extLst>
      <p:ext uri="{BB962C8B-B14F-4D97-AF65-F5344CB8AC3E}">
        <p14:creationId xmlns:p14="http://schemas.microsoft.com/office/powerpoint/2010/main" val="227546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5</a:t>
            </a:fld>
            <a:endParaRPr lang="fi-FI"/>
          </a:p>
        </p:txBody>
      </p:sp>
      <p:sp>
        <p:nvSpPr>
          <p:cNvPr id="4" name="Ellipsi 3"/>
          <p:cNvSpPr/>
          <p:nvPr/>
        </p:nvSpPr>
        <p:spPr>
          <a:xfrm>
            <a:off x="539552" y="620688"/>
            <a:ext cx="8332130" cy="61206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Ellipsi 4"/>
          <p:cNvSpPr/>
          <p:nvPr/>
        </p:nvSpPr>
        <p:spPr>
          <a:xfrm>
            <a:off x="1907704" y="1988840"/>
            <a:ext cx="5328592" cy="3631798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3554604" y="1661458"/>
            <a:ext cx="16513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 smtClean="0">
                <a:solidFill>
                  <a:srgbClr val="0000FF"/>
                </a:solidFill>
              </a:rPr>
              <a:t>JULKISIN VAROIN</a:t>
            </a:r>
            <a:endParaRPr lang="fi-FI" sz="1600" b="1" dirty="0">
              <a:solidFill>
                <a:srgbClr val="0000FF"/>
              </a:solidFill>
            </a:endParaRPr>
          </a:p>
        </p:txBody>
      </p:sp>
      <p:sp>
        <p:nvSpPr>
          <p:cNvPr id="8" name="Tekstiruutu 7"/>
          <p:cNvSpPr txBox="1"/>
          <p:nvPr/>
        </p:nvSpPr>
        <p:spPr>
          <a:xfrm rot="20022167">
            <a:off x="2113056" y="2666048"/>
            <a:ext cx="28830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0000FF"/>
                </a:solidFill>
              </a:rPr>
              <a:t>lääketieteellisesti perusteltu</a:t>
            </a:r>
          </a:p>
          <a:p>
            <a:endParaRPr lang="fi-FI" dirty="0"/>
          </a:p>
        </p:txBody>
      </p:sp>
      <p:sp>
        <p:nvSpPr>
          <p:cNvPr id="9" name="Tekstiruutu 8"/>
          <p:cNvSpPr txBox="1"/>
          <p:nvPr/>
        </p:nvSpPr>
        <p:spPr>
          <a:xfrm rot="1429397">
            <a:off x="2082432" y="4366004"/>
            <a:ext cx="3700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0000FF"/>
                </a:solidFill>
              </a:rPr>
              <a:t>hammaslääketieteellisesti perusteltu</a:t>
            </a:r>
          </a:p>
          <a:p>
            <a:endParaRPr lang="fi-FI" dirty="0">
              <a:solidFill>
                <a:srgbClr val="0000FF"/>
              </a:solidFill>
            </a:endParaRPr>
          </a:p>
        </p:txBody>
      </p:sp>
      <p:sp>
        <p:nvSpPr>
          <p:cNvPr id="10" name="Tekstiruutu 9"/>
          <p:cNvSpPr txBox="1"/>
          <p:nvPr/>
        </p:nvSpPr>
        <p:spPr>
          <a:xfrm>
            <a:off x="5436096" y="2804547"/>
            <a:ext cx="1176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CC00FF"/>
                </a:solidFill>
              </a:rPr>
              <a:t>vaikuttava</a:t>
            </a:r>
            <a:endParaRPr lang="fi-FI" b="1" dirty="0">
              <a:solidFill>
                <a:srgbClr val="CC00FF"/>
              </a:solidFill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4838656" y="3311696"/>
            <a:ext cx="1222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00B050"/>
                </a:solidFill>
              </a:rPr>
              <a:t>turvallinen</a:t>
            </a:r>
            <a:endParaRPr lang="fi-FI" b="1" dirty="0">
              <a:solidFill>
                <a:srgbClr val="00B050"/>
              </a:solidFill>
            </a:endParaRPr>
          </a:p>
        </p:txBody>
      </p:sp>
      <p:sp>
        <p:nvSpPr>
          <p:cNvPr id="12" name="Tekstiruutu 11"/>
          <p:cNvSpPr txBox="1"/>
          <p:nvPr/>
        </p:nvSpPr>
        <p:spPr>
          <a:xfrm>
            <a:off x="3934500" y="3917580"/>
            <a:ext cx="3102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00CCFF"/>
                </a:solidFill>
              </a:rPr>
              <a:t>kustannuksiltaan hyväksyttävä</a:t>
            </a:r>
            <a:endParaRPr lang="fi-FI" b="1" dirty="0">
              <a:solidFill>
                <a:srgbClr val="00CCFF"/>
              </a:solidFill>
            </a:endParaRPr>
          </a:p>
        </p:txBody>
      </p:sp>
      <p:sp>
        <p:nvSpPr>
          <p:cNvPr id="13" name="Nuoli vasemmalle ja oikealle 12"/>
          <p:cNvSpPr/>
          <p:nvPr/>
        </p:nvSpPr>
        <p:spPr>
          <a:xfrm>
            <a:off x="7452320" y="5349604"/>
            <a:ext cx="1140402" cy="336176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Tekstiruutu 13"/>
          <p:cNvSpPr txBox="1"/>
          <p:nvPr/>
        </p:nvSpPr>
        <p:spPr>
          <a:xfrm>
            <a:off x="8043674" y="5671902"/>
            <a:ext cx="1092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 smtClean="0">
                <a:solidFill>
                  <a:srgbClr val="FF0000"/>
                </a:solidFill>
              </a:rPr>
              <a:t>VALVONTA</a:t>
            </a:r>
            <a:endParaRPr lang="fi-FI" sz="1600" b="1" dirty="0">
              <a:solidFill>
                <a:srgbClr val="FF0000"/>
              </a:solidFill>
            </a:endParaRPr>
          </a:p>
        </p:txBody>
      </p:sp>
      <p:sp>
        <p:nvSpPr>
          <p:cNvPr id="15" name="Suorakulmio 14"/>
          <p:cNvSpPr/>
          <p:nvPr/>
        </p:nvSpPr>
        <p:spPr>
          <a:xfrm>
            <a:off x="3131840" y="6098851"/>
            <a:ext cx="63184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400" b="1" dirty="0" smtClean="0">
                <a:solidFill>
                  <a:srgbClr val="FF00FF"/>
                </a:solidFill>
              </a:rPr>
              <a:t>kohtuuttoman </a:t>
            </a:r>
            <a:r>
              <a:rPr lang="fi-FI" sz="1400" b="1" dirty="0">
                <a:solidFill>
                  <a:srgbClr val="FF00FF"/>
                </a:solidFill>
              </a:rPr>
              <a:t>suuri riski</a:t>
            </a:r>
            <a:r>
              <a:rPr lang="fi-FI" sz="1400" dirty="0"/>
              <a:t> </a:t>
            </a:r>
            <a:r>
              <a:rPr lang="fi-FI" sz="1400" b="1" dirty="0">
                <a:solidFill>
                  <a:srgbClr val="FF00FF"/>
                </a:solidFill>
              </a:rPr>
              <a:t>saavutettavan terveyshyödyn </a:t>
            </a:r>
            <a:r>
              <a:rPr lang="fi-FI" sz="1400" b="1" dirty="0" smtClean="0">
                <a:solidFill>
                  <a:srgbClr val="FF00FF"/>
                </a:solidFill>
              </a:rPr>
              <a:t>kannalta</a:t>
            </a:r>
            <a:endParaRPr lang="fi-FI" sz="1400" b="1" dirty="0">
              <a:solidFill>
                <a:srgbClr val="FF00FF"/>
              </a:solidFill>
            </a:endParaRPr>
          </a:p>
        </p:txBody>
      </p:sp>
      <p:sp>
        <p:nvSpPr>
          <p:cNvPr id="16" name="Tekstiruutu 15"/>
          <p:cNvSpPr txBox="1"/>
          <p:nvPr/>
        </p:nvSpPr>
        <p:spPr>
          <a:xfrm>
            <a:off x="2633286" y="1139780"/>
            <a:ext cx="41446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dirty="0">
                <a:solidFill>
                  <a:srgbClr val="FF00FF"/>
                </a:solidFill>
              </a:rPr>
              <a:t>vaikuttavuus </a:t>
            </a:r>
            <a:r>
              <a:rPr lang="fi-FI" sz="1400" b="1" dirty="0" smtClean="0">
                <a:solidFill>
                  <a:srgbClr val="FF00FF"/>
                </a:solidFill>
              </a:rPr>
              <a:t>vähäinen</a:t>
            </a:r>
            <a:r>
              <a:rPr lang="fi-FI" sz="1400" dirty="0" smtClean="0"/>
              <a:t> </a:t>
            </a:r>
            <a:r>
              <a:rPr lang="fi-FI" sz="1400" b="1" dirty="0">
                <a:solidFill>
                  <a:srgbClr val="00CCFF"/>
                </a:solidFill>
              </a:rPr>
              <a:t>ja</a:t>
            </a:r>
            <a:r>
              <a:rPr lang="fi-FI" sz="1400" dirty="0"/>
              <a:t> </a:t>
            </a:r>
            <a:r>
              <a:rPr lang="fi-FI" sz="1400" b="1" dirty="0" smtClean="0">
                <a:solidFill>
                  <a:srgbClr val="FF00FF"/>
                </a:solidFill>
              </a:rPr>
              <a:t>kustannukset kohtuuttomat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122394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DC06F-B5FC-4F7C-930C-A3EBDC84DC84}" type="datetime1">
              <a:rPr lang="fi-FI" smtClean="0"/>
              <a:t>18.11.2015</a:t>
            </a:fld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6</a:t>
            </a:fld>
            <a:endParaRPr lang="fi-FI"/>
          </a:p>
        </p:txBody>
      </p:sp>
      <p:sp>
        <p:nvSpPr>
          <p:cNvPr id="4" name="Ellipsi 3"/>
          <p:cNvSpPr/>
          <p:nvPr/>
        </p:nvSpPr>
        <p:spPr>
          <a:xfrm>
            <a:off x="539552" y="620688"/>
            <a:ext cx="8332130" cy="61206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Ellipsi 4"/>
          <p:cNvSpPr/>
          <p:nvPr/>
        </p:nvSpPr>
        <p:spPr>
          <a:xfrm>
            <a:off x="1907704" y="1988840"/>
            <a:ext cx="5328592" cy="3631798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3380785" y="1661310"/>
            <a:ext cx="16513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 smtClean="0">
                <a:solidFill>
                  <a:srgbClr val="0000FF"/>
                </a:solidFill>
              </a:rPr>
              <a:t>JULKISIN VAROIN</a:t>
            </a:r>
            <a:endParaRPr lang="fi-FI" sz="1600" b="1" dirty="0">
              <a:solidFill>
                <a:srgbClr val="0000FF"/>
              </a:solidFill>
            </a:endParaRPr>
          </a:p>
        </p:txBody>
      </p:sp>
      <p:sp>
        <p:nvSpPr>
          <p:cNvPr id="8" name="Tekstiruutu 7"/>
          <p:cNvSpPr txBox="1"/>
          <p:nvPr/>
        </p:nvSpPr>
        <p:spPr>
          <a:xfrm rot="20022167">
            <a:off x="2113056" y="2666048"/>
            <a:ext cx="28830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0000FF"/>
                </a:solidFill>
              </a:rPr>
              <a:t>lääketieteellisesti perusteltu</a:t>
            </a:r>
          </a:p>
          <a:p>
            <a:endParaRPr lang="fi-FI" dirty="0"/>
          </a:p>
        </p:txBody>
      </p:sp>
      <p:sp>
        <p:nvSpPr>
          <p:cNvPr id="9" name="Tekstiruutu 8"/>
          <p:cNvSpPr txBox="1"/>
          <p:nvPr/>
        </p:nvSpPr>
        <p:spPr>
          <a:xfrm rot="1429397">
            <a:off x="2082432" y="4366004"/>
            <a:ext cx="3700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0000FF"/>
                </a:solidFill>
              </a:rPr>
              <a:t>hammaslääketieteellisesti perusteltu</a:t>
            </a:r>
          </a:p>
          <a:p>
            <a:endParaRPr lang="fi-FI" dirty="0">
              <a:solidFill>
                <a:srgbClr val="0000FF"/>
              </a:solidFill>
            </a:endParaRPr>
          </a:p>
        </p:txBody>
      </p:sp>
      <p:sp>
        <p:nvSpPr>
          <p:cNvPr id="10" name="Tekstiruutu 9"/>
          <p:cNvSpPr txBox="1"/>
          <p:nvPr/>
        </p:nvSpPr>
        <p:spPr>
          <a:xfrm>
            <a:off x="5436096" y="2804547"/>
            <a:ext cx="1176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CC00FF"/>
                </a:solidFill>
              </a:rPr>
              <a:t>vaikuttava</a:t>
            </a:r>
            <a:endParaRPr lang="fi-FI" b="1" dirty="0">
              <a:solidFill>
                <a:srgbClr val="CC00FF"/>
              </a:solidFill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4838656" y="3311696"/>
            <a:ext cx="1222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00B050"/>
                </a:solidFill>
              </a:rPr>
              <a:t>turvallinen</a:t>
            </a:r>
            <a:endParaRPr lang="fi-FI" b="1" dirty="0">
              <a:solidFill>
                <a:srgbClr val="00B050"/>
              </a:solidFill>
            </a:endParaRPr>
          </a:p>
        </p:txBody>
      </p:sp>
      <p:sp>
        <p:nvSpPr>
          <p:cNvPr id="12" name="Tekstiruutu 11"/>
          <p:cNvSpPr txBox="1"/>
          <p:nvPr/>
        </p:nvSpPr>
        <p:spPr>
          <a:xfrm>
            <a:off x="3934500" y="3917580"/>
            <a:ext cx="3102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00CCFF"/>
                </a:solidFill>
              </a:rPr>
              <a:t>kustannuksiltaan hyväksyttävä</a:t>
            </a:r>
            <a:endParaRPr lang="fi-FI" b="1" dirty="0">
              <a:solidFill>
                <a:srgbClr val="00CCFF"/>
              </a:solidFill>
            </a:endParaRPr>
          </a:p>
        </p:txBody>
      </p:sp>
      <p:sp>
        <p:nvSpPr>
          <p:cNvPr id="13" name="Nuoli vasemmalle ja oikealle 12"/>
          <p:cNvSpPr/>
          <p:nvPr/>
        </p:nvSpPr>
        <p:spPr>
          <a:xfrm>
            <a:off x="7452320" y="5349604"/>
            <a:ext cx="1140402" cy="336176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Tekstiruutu 13"/>
          <p:cNvSpPr txBox="1"/>
          <p:nvPr/>
        </p:nvSpPr>
        <p:spPr>
          <a:xfrm>
            <a:off x="7956376" y="5732174"/>
            <a:ext cx="1092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 smtClean="0">
                <a:solidFill>
                  <a:srgbClr val="FF0000"/>
                </a:solidFill>
              </a:rPr>
              <a:t>VALVONTA</a:t>
            </a:r>
            <a:endParaRPr lang="fi-FI" sz="1600" b="1" dirty="0">
              <a:solidFill>
                <a:srgbClr val="FF0000"/>
              </a:solidFill>
            </a:endParaRPr>
          </a:p>
        </p:txBody>
      </p:sp>
      <p:sp>
        <p:nvSpPr>
          <p:cNvPr id="6" name="Oikea aaltosulje 5"/>
          <p:cNvSpPr/>
          <p:nvPr/>
        </p:nvSpPr>
        <p:spPr>
          <a:xfrm>
            <a:off x="5755938" y="764704"/>
            <a:ext cx="268524" cy="144016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Tekstiruutu 14"/>
          <p:cNvSpPr txBox="1"/>
          <p:nvPr/>
        </p:nvSpPr>
        <p:spPr>
          <a:xfrm>
            <a:off x="6024462" y="1300118"/>
            <a:ext cx="2295757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dirty="0" smtClean="0"/>
              <a:t>hyväksyttävää, </a:t>
            </a:r>
          </a:p>
          <a:p>
            <a:r>
              <a:rPr lang="fi-FI" sz="1400" b="1" dirty="0" smtClean="0"/>
              <a:t>muttei julkisin varoin</a:t>
            </a:r>
          </a:p>
          <a:p>
            <a:r>
              <a:rPr lang="fi-FI" sz="1200" b="1" dirty="0" smtClean="0"/>
              <a:t>(yksityisessä </a:t>
            </a:r>
            <a:r>
              <a:rPr lang="fi-FI" sz="1200" b="1" dirty="0" err="1" smtClean="0"/>
              <a:t>th:ssa</a:t>
            </a:r>
            <a:r>
              <a:rPr lang="fi-FI" sz="1200" b="1" dirty="0" smtClean="0"/>
              <a:t> nyky-</a:t>
            </a:r>
          </a:p>
          <a:p>
            <a:r>
              <a:rPr lang="fi-FI" sz="1200" b="1" dirty="0" smtClean="0"/>
              <a:t>tilanteessa ilman Kela-korvausta)</a:t>
            </a:r>
            <a:endParaRPr lang="fi-FI" sz="1200" b="1" dirty="0"/>
          </a:p>
        </p:txBody>
      </p:sp>
    </p:spTree>
    <p:extLst>
      <p:ext uri="{BB962C8B-B14F-4D97-AF65-F5344CB8AC3E}">
        <p14:creationId xmlns:p14="http://schemas.microsoft.com/office/powerpoint/2010/main" val="261022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DC06F-B5FC-4F7C-930C-A3EBDC84DC84}" type="datetime1">
              <a:rPr lang="fi-FI" smtClean="0"/>
              <a:t>18.11.2015</a:t>
            </a:fld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F0AF4-FD8F-4EB7-B53E-F8E941A4B72B}" type="slidenum">
              <a:rPr lang="fi-FI" smtClean="0"/>
              <a:t>7</a:t>
            </a:fld>
            <a:endParaRPr lang="fi-FI"/>
          </a:p>
        </p:txBody>
      </p:sp>
      <p:sp>
        <p:nvSpPr>
          <p:cNvPr id="4" name="Tekstiruutu 3"/>
          <p:cNvSpPr txBox="1"/>
          <p:nvPr/>
        </p:nvSpPr>
        <p:spPr>
          <a:xfrm>
            <a:off x="620931" y="2420888"/>
            <a:ext cx="8169352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3200" b="1" dirty="0" smtClean="0">
                <a:solidFill>
                  <a:srgbClr val="CC00FF"/>
                </a:solidFill>
              </a:rPr>
              <a:t>Valinnanvapauden vaikutus?</a:t>
            </a:r>
          </a:p>
          <a:p>
            <a:r>
              <a:rPr lang="fi-FI" dirty="0" smtClean="0"/>
              <a:t> </a:t>
            </a:r>
          </a:p>
          <a:p>
            <a:r>
              <a:rPr lang="fi-FI" sz="2400" b="1" dirty="0" smtClean="0">
                <a:solidFill>
                  <a:srgbClr val="0000FF"/>
                </a:solidFill>
              </a:rPr>
              <a:t>Skenaario 1: </a:t>
            </a:r>
            <a:r>
              <a:rPr lang="fi-FI" sz="2000" b="1" dirty="0" smtClean="0"/>
              <a:t>palveluvalikoiman sisältöä ohjataan sovituin periaattein</a:t>
            </a:r>
          </a:p>
          <a:p>
            <a:pPr lvl="3"/>
            <a:r>
              <a:rPr lang="fi-FI" sz="2000" b="1" dirty="0" smtClean="0"/>
              <a:t>(potilas valitsee palvelun tarjoajan muttei palvelun sisältöä)</a:t>
            </a:r>
          </a:p>
          <a:p>
            <a:endParaRPr lang="fi-FI" dirty="0" smtClean="0"/>
          </a:p>
          <a:p>
            <a:r>
              <a:rPr lang="fi-FI" sz="2400" b="1" dirty="0" smtClean="0">
                <a:solidFill>
                  <a:srgbClr val="0000FF"/>
                </a:solidFill>
              </a:rPr>
              <a:t>Skenaario 2:</a:t>
            </a:r>
            <a:r>
              <a:rPr lang="fi-FI" dirty="0" smtClean="0"/>
              <a:t> </a:t>
            </a:r>
            <a:r>
              <a:rPr lang="fi-FI" sz="2000" b="1" dirty="0" smtClean="0"/>
              <a:t>potilas valitsee myös sisällön, ei vain palvelun tarjoajaa</a:t>
            </a:r>
          </a:p>
          <a:p>
            <a:endParaRPr lang="fi-FI" dirty="0"/>
          </a:p>
        </p:txBody>
      </p:sp>
      <p:sp>
        <p:nvSpPr>
          <p:cNvPr id="6" name="Tekstiruutu 5"/>
          <p:cNvSpPr txBox="1"/>
          <p:nvPr/>
        </p:nvSpPr>
        <p:spPr>
          <a:xfrm>
            <a:off x="1619672" y="1196752"/>
            <a:ext cx="5718232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i-FI" sz="2800" dirty="0" smtClean="0">
                <a:solidFill>
                  <a:srgbClr val="660066"/>
                </a:solidFill>
                <a:latin typeface="Algerian" panose="04020705040A02060702" pitchFamily="82" charset="0"/>
              </a:rPr>
              <a:t>varoitus: spekulatiivinen dia</a:t>
            </a:r>
            <a:endParaRPr lang="fi-FI" sz="2800" dirty="0">
              <a:solidFill>
                <a:srgbClr val="660066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76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>
          <a:xfrm>
            <a:off x="8100392" y="6637075"/>
            <a:ext cx="586408" cy="332416"/>
          </a:xfrm>
        </p:spPr>
        <p:txBody>
          <a:bodyPr/>
          <a:lstStyle/>
          <a:p>
            <a:fld id="{E15F0AF4-FD8F-4EB7-B53E-F8E941A4B72B}" type="slidenum">
              <a:rPr lang="fi-FI" smtClean="0"/>
              <a:t>8</a:t>
            </a:fld>
            <a:endParaRPr lang="fi-FI"/>
          </a:p>
        </p:txBody>
      </p:sp>
      <p:sp>
        <p:nvSpPr>
          <p:cNvPr id="4" name="Ellipsi 3"/>
          <p:cNvSpPr/>
          <p:nvPr/>
        </p:nvSpPr>
        <p:spPr>
          <a:xfrm>
            <a:off x="539552" y="876434"/>
            <a:ext cx="8332130" cy="59815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Ellipsi 4"/>
          <p:cNvSpPr/>
          <p:nvPr/>
        </p:nvSpPr>
        <p:spPr>
          <a:xfrm>
            <a:off x="539552" y="876434"/>
            <a:ext cx="8332130" cy="5981566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2880844" y="2204864"/>
            <a:ext cx="3731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 smtClean="0">
                <a:solidFill>
                  <a:srgbClr val="FF0000"/>
                </a:solidFill>
              </a:rPr>
              <a:t>KAIKKI JULKISIN VAROIN???</a:t>
            </a:r>
            <a:endParaRPr lang="fi-FI" sz="2400" b="1" dirty="0">
              <a:solidFill>
                <a:srgbClr val="FF0000"/>
              </a:solidFill>
            </a:endParaRPr>
          </a:p>
        </p:txBody>
      </p:sp>
      <p:sp>
        <p:nvSpPr>
          <p:cNvPr id="8" name="Tekstiruutu 7"/>
          <p:cNvSpPr txBox="1"/>
          <p:nvPr/>
        </p:nvSpPr>
        <p:spPr>
          <a:xfrm>
            <a:off x="2113056" y="2921794"/>
            <a:ext cx="28830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0000FF"/>
                </a:solidFill>
              </a:rPr>
              <a:t>lääketieteellisesti perusteltu</a:t>
            </a:r>
          </a:p>
          <a:p>
            <a:endParaRPr lang="fi-FI" dirty="0"/>
          </a:p>
        </p:txBody>
      </p:sp>
      <p:sp>
        <p:nvSpPr>
          <p:cNvPr id="9" name="Tekstiruutu 8"/>
          <p:cNvSpPr txBox="1"/>
          <p:nvPr/>
        </p:nvSpPr>
        <p:spPr>
          <a:xfrm>
            <a:off x="1619672" y="4764866"/>
            <a:ext cx="3700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0000FF"/>
                </a:solidFill>
              </a:rPr>
              <a:t>hammaslääketieteellisesti perusteltu</a:t>
            </a:r>
          </a:p>
          <a:p>
            <a:endParaRPr lang="fi-FI" dirty="0">
              <a:solidFill>
                <a:srgbClr val="0000FF"/>
              </a:solidFill>
            </a:endParaRPr>
          </a:p>
        </p:txBody>
      </p:sp>
      <p:sp>
        <p:nvSpPr>
          <p:cNvPr id="10" name="Tekstiruutu 9"/>
          <p:cNvSpPr txBox="1"/>
          <p:nvPr/>
        </p:nvSpPr>
        <p:spPr>
          <a:xfrm>
            <a:off x="5436096" y="3060293"/>
            <a:ext cx="1176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CC00FF"/>
                </a:solidFill>
              </a:rPr>
              <a:t>vaikuttava</a:t>
            </a:r>
            <a:endParaRPr lang="fi-FI" b="1" dirty="0">
              <a:solidFill>
                <a:srgbClr val="CC00FF"/>
              </a:solidFill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4838656" y="3567442"/>
            <a:ext cx="1222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00B050"/>
                </a:solidFill>
              </a:rPr>
              <a:t>turvallinen</a:t>
            </a:r>
            <a:endParaRPr lang="fi-FI" b="1" dirty="0">
              <a:solidFill>
                <a:srgbClr val="00B050"/>
              </a:solidFill>
            </a:endParaRPr>
          </a:p>
        </p:txBody>
      </p:sp>
      <p:sp>
        <p:nvSpPr>
          <p:cNvPr id="12" name="Tekstiruutu 11"/>
          <p:cNvSpPr txBox="1"/>
          <p:nvPr/>
        </p:nvSpPr>
        <p:spPr>
          <a:xfrm>
            <a:off x="3934500" y="4173326"/>
            <a:ext cx="3102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rgbClr val="00CCFF"/>
                </a:solidFill>
              </a:rPr>
              <a:t>kustannuksiltaan hyväksyttävä</a:t>
            </a:r>
            <a:endParaRPr lang="fi-FI" b="1" dirty="0">
              <a:solidFill>
                <a:srgbClr val="00CCFF"/>
              </a:solidFill>
            </a:endParaRPr>
          </a:p>
        </p:txBody>
      </p:sp>
      <p:sp>
        <p:nvSpPr>
          <p:cNvPr id="13" name="Nuoli vasemmalle ja oikealle 12"/>
          <p:cNvSpPr/>
          <p:nvPr/>
        </p:nvSpPr>
        <p:spPr>
          <a:xfrm>
            <a:off x="7452320" y="5605350"/>
            <a:ext cx="1140402" cy="328535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Tekstiruutu 13"/>
          <p:cNvSpPr txBox="1"/>
          <p:nvPr/>
        </p:nvSpPr>
        <p:spPr>
          <a:xfrm>
            <a:off x="7956376" y="5887573"/>
            <a:ext cx="1092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 smtClean="0">
                <a:solidFill>
                  <a:srgbClr val="FF0000"/>
                </a:solidFill>
              </a:rPr>
              <a:t>VALVONTA</a:t>
            </a:r>
            <a:endParaRPr lang="fi-FI" sz="1600" b="1" dirty="0">
              <a:solidFill>
                <a:srgbClr val="FF0000"/>
              </a:solidFill>
            </a:endParaRPr>
          </a:p>
        </p:txBody>
      </p:sp>
      <p:sp>
        <p:nvSpPr>
          <p:cNvPr id="15" name="Tekstiruutu 14"/>
          <p:cNvSpPr txBox="1"/>
          <p:nvPr/>
        </p:nvSpPr>
        <p:spPr>
          <a:xfrm>
            <a:off x="2766325" y="1549414"/>
            <a:ext cx="41446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dirty="0">
                <a:solidFill>
                  <a:srgbClr val="FF00FF"/>
                </a:solidFill>
              </a:rPr>
              <a:t>vaikuttavuus </a:t>
            </a:r>
            <a:r>
              <a:rPr lang="fi-FI" sz="1400" b="1" dirty="0" smtClean="0">
                <a:solidFill>
                  <a:srgbClr val="FF00FF"/>
                </a:solidFill>
              </a:rPr>
              <a:t>vähäinen</a:t>
            </a:r>
            <a:r>
              <a:rPr lang="fi-FI" sz="1400" dirty="0" smtClean="0"/>
              <a:t> </a:t>
            </a:r>
            <a:r>
              <a:rPr lang="fi-FI" sz="1400" b="1" dirty="0">
                <a:solidFill>
                  <a:srgbClr val="FF0000"/>
                </a:solidFill>
              </a:rPr>
              <a:t>ja</a:t>
            </a:r>
            <a:r>
              <a:rPr lang="fi-FI" sz="1400" dirty="0"/>
              <a:t> </a:t>
            </a:r>
            <a:r>
              <a:rPr lang="fi-FI" sz="1400" b="1" dirty="0" smtClean="0">
                <a:solidFill>
                  <a:srgbClr val="FF00FF"/>
                </a:solidFill>
              </a:rPr>
              <a:t>kustannukset kohtuuttomat</a:t>
            </a:r>
            <a:endParaRPr lang="fi-FI" sz="1400" dirty="0"/>
          </a:p>
        </p:txBody>
      </p:sp>
      <p:sp>
        <p:nvSpPr>
          <p:cNvPr id="16" name="Suorakulmio 15"/>
          <p:cNvSpPr/>
          <p:nvPr/>
        </p:nvSpPr>
        <p:spPr>
          <a:xfrm>
            <a:off x="2901498" y="6104679"/>
            <a:ext cx="63184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400" b="1" dirty="0" smtClean="0">
                <a:solidFill>
                  <a:srgbClr val="FF00FF"/>
                </a:solidFill>
              </a:rPr>
              <a:t>kohtuuttoman </a:t>
            </a:r>
            <a:r>
              <a:rPr lang="fi-FI" sz="1400" b="1" dirty="0">
                <a:solidFill>
                  <a:srgbClr val="FF00FF"/>
                </a:solidFill>
              </a:rPr>
              <a:t>suuri riski</a:t>
            </a:r>
            <a:r>
              <a:rPr lang="fi-FI" sz="1400" dirty="0"/>
              <a:t> </a:t>
            </a:r>
            <a:r>
              <a:rPr lang="fi-FI" sz="1400" b="1" dirty="0">
                <a:solidFill>
                  <a:srgbClr val="FF00FF"/>
                </a:solidFill>
              </a:rPr>
              <a:t>saavutettavan terveyshyödyn </a:t>
            </a:r>
            <a:r>
              <a:rPr lang="fi-FI" sz="1400" b="1" dirty="0" smtClean="0">
                <a:solidFill>
                  <a:srgbClr val="FF00FF"/>
                </a:solidFill>
              </a:rPr>
              <a:t>kannalta</a:t>
            </a:r>
            <a:endParaRPr lang="fi-FI" sz="1400" b="1" dirty="0">
              <a:solidFill>
                <a:srgbClr val="FF00FF"/>
              </a:solidFill>
            </a:endParaRPr>
          </a:p>
        </p:txBody>
      </p:sp>
      <p:sp>
        <p:nvSpPr>
          <p:cNvPr id="6" name="Tekstiruutu 5"/>
          <p:cNvSpPr txBox="1"/>
          <p:nvPr/>
        </p:nvSpPr>
        <p:spPr>
          <a:xfrm>
            <a:off x="179512" y="1171487"/>
            <a:ext cx="19205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b="1" dirty="0" smtClean="0"/>
              <a:t>Skenaario 2</a:t>
            </a:r>
            <a:endParaRPr lang="fi-FI" sz="2800" b="1" dirty="0"/>
          </a:p>
        </p:txBody>
      </p:sp>
      <p:sp>
        <p:nvSpPr>
          <p:cNvPr id="17" name="Tekstiruutu 16"/>
          <p:cNvSpPr txBox="1"/>
          <p:nvPr/>
        </p:nvSpPr>
        <p:spPr>
          <a:xfrm>
            <a:off x="2987824" y="116632"/>
            <a:ext cx="5718232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i-FI" sz="2800" dirty="0" smtClean="0">
                <a:solidFill>
                  <a:srgbClr val="660066"/>
                </a:solidFill>
                <a:latin typeface="Algerian" panose="04020705040A02060702" pitchFamily="82" charset="0"/>
              </a:rPr>
              <a:t>varoitus: spekulatiivinen dia</a:t>
            </a:r>
            <a:endParaRPr lang="fi-FI" sz="2800" dirty="0">
              <a:solidFill>
                <a:srgbClr val="660066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26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5940973" y="7290304"/>
            <a:ext cx="2133600" cy="365125"/>
          </a:xfrm>
        </p:spPr>
        <p:txBody>
          <a:bodyPr/>
          <a:lstStyle/>
          <a:p>
            <a:pPr>
              <a:defRPr/>
            </a:pPr>
            <a:fld id="{38806D21-A69E-4844-8433-84900AE49AE6}" type="datetime1">
              <a:rPr lang="fi-FI" smtClean="0"/>
              <a:t>18.11.2015</a:t>
            </a:fld>
            <a:endParaRPr lang="en-US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988645" y="7290304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Etunimi Sukunimi</a:t>
            </a:r>
            <a:endParaRPr lang="en-US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8101213" y="7290304"/>
            <a:ext cx="586408" cy="340147"/>
          </a:xfrm>
        </p:spPr>
        <p:txBody>
          <a:bodyPr/>
          <a:lstStyle/>
          <a:p>
            <a:pPr>
              <a:defRPr/>
            </a:pPr>
            <a:fld id="{6FC60A6B-6239-8E47-87C0-C824B76464AC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2" name="Suorakulmio 1"/>
          <p:cNvSpPr/>
          <p:nvPr/>
        </p:nvSpPr>
        <p:spPr>
          <a:xfrm>
            <a:off x="1123618" y="980728"/>
            <a:ext cx="712879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fi-FI" altLang="fi-FI" sz="2000" b="1" dirty="0" smtClean="0">
                <a:solidFill>
                  <a:srgbClr val="CC00FF"/>
                </a:solidFill>
                <a:cs typeface="Arial" charset="0"/>
              </a:rPr>
              <a:t>Vertikaalinen </a:t>
            </a:r>
            <a:r>
              <a:rPr lang="fi-FI" altLang="fi-FI" sz="2000" b="1" dirty="0">
                <a:solidFill>
                  <a:srgbClr val="CC00FF"/>
                </a:solidFill>
                <a:cs typeface="Arial" charset="0"/>
              </a:rPr>
              <a:t>vs. </a:t>
            </a:r>
            <a:r>
              <a:rPr lang="fi-FI" altLang="fi-FI" sz="2000" b="1" dirty="0" smtClean="0">
                <a:solidFill>
                  <a:srgbClr val="CC00FF"/>
                </a:solidFill>
                <a:cs typeface="Arial" charset="0"/>
              </a:rPr>
              <a:t>horisontaalinen priorisointi:</a:t>
            </a:r>
            <a:r>
              <a:rPr lang="fi-FI" altLang="fi-FI" sz="2400" b="1" dirty="0" smtClean="0">
                <a:solidFill>
                  <a:srgbClr val="CC00FF"/>
                </a:solidFill>
                <a:cs typeface="Arial" charset="0"/>
              </a:rPr>
              <a:t> </a:t>
            </a:r>
          </a:p>
          <a:p>
            <a:pPr algn="ctr" eaLnBrk="1" hangingPunct="1"/>
            <a:r>
              <a:rPr lang="fi-FI" altLang="fi-FI" sz="2000" b="1" dirty="0" smtClean="0">
                <a:solidFill>
                  <a:srgbClr val="CC00FF"/>
                </a:solidFill>
                <a:cs typeface="Arial" charset="0"/>
              </a:rPr>
              <a:t>yhden </a:t>
            </a:r>
            <a:r>
              <a:rPr lang="fi-FI" altLang="fi-FI" sz="2000" b="1" dirty="0">
                <a:solidFill>
                  <a:srgbClr val="CC00FF"/>
                </a:solidFill>
                <a:cs typeface="Arial" charset="0"/>
              </a:rPr>
              <a:t>sairausryhmän </a:t>
            </a:r>
            <a:r>
              <a:rPr lang="fi-FI" altLang="fi-FI" sz="2000" b="1" dirty="0" smtClean="0">
                <a:solidFill>
                  <a:srgbClr val="CC00FF"/>
                </a:solidFill>
                <a:cs typeface="Arial" charset="0"/>
              </a:rPr>
              <a:t>sisällä vs. sairauksien välillä</a:t>
            </a:r>
            <a:endParaRPr lang="fi-FI" altLang="fi-FI" sz="2000" b="1" dirty="0">
              <a:solidFill>
                <a:srgbClr val="CC00FF"/>
              </a:solidFill>
              <a:cs typeface="Arial" charset="0"/>
            </a:endParaRPr>
          </a:p>
        </p:txBody>
      </p:sp>
      <p:pic>
        <p:nvPicPr>
          <p:cNvPr id="1026" name="Picture 2" descr="https://encrypted-tbn0.gstatic.com/images?q=tbn:ANd9GcRfZ5FBwqZUxh7lOvClSOA5uG9zP_AqO2xCkIoL-XrfWRNFXDTzzfYyXZgV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2781" y="2177736"/>
            <a:ext cx="244530" cy="576064"/>
          </a:xfrm>
          <a:prstGeom prst="rect">
            <a:avLst/>
          </a:prstGeom>
          <a:noFill/>
          <a:effectLst>
            <a:glow rad="127000">
              <a:srgbClr val="00B050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encrypted-tbn0.gstatic.com/images?q=tbn:ANd9GcRfZ5FBwqZUxh7lOvClSOA5uG9zP_AqO2xCkIoL-XrfWRNFXDTzzfYyXZgV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851" y="2969824"/>
            <a:ext cx="244530" cy="576064"/>
          </a:xfrm>
          <a:prstGeom prst="rect">
            <a:avLst/>
          </a:prstGeom>
          <a:noFill/>
          <a:effectLst>
            <a:glow rad="127000">
              <a:srgbClr val="92D050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utoShape 4" descr="data:image/jpeg;base64,/9j/4AAQSkZJRgABAQAAAQABAAD/2wCEAAkGBwgHBhIIBxIWFRUVGBoYGRcWGB8dIBwiICAbIiQhJCchHSggICYxIB4YKTMmJTUvMi4xHiQ1RDMuNzIwLysBCgoKBQUFDgUFDisZExkrKysrKysrKysrKysrKysrKysrKysrKysrKysrKysrKysrKysrKysrKysrKysrKysrK//AABEIAMsA+AMBIgACEQEDEQH/xAAcAAEAAwADAQEAAAAAAAAAAAAABgcIAwQFAQL/xABAEAACAQIEBAMDCQYGAgMAAAAAAQIDEQQFBiEHEjFBUWFxEyKBCBQVIzJCgpKhR1KEkcHDFiQzcqLCF2NTVGL/xAAUAQEAAAAAAAAAAAAAAAAAAAAA/8QAFBEBAAAAAAAAAAAAAAAAAAAAAP/aAAwDAQACEQMRAD8AvEAAAAAAAAAAAAAAAAApTjlxDxOBrvTOSTcJWTr1ItXtJP6tbXWzTbVn0XiBM9UcVdLacrywtWpKtVjs4UEpcrvazbaine91e6t0Ir/5+yj/AOnW/NEr7QHCrN9XUljq8vYYZ9KkleU/Hkj3W3V2XruWR/4D09yW+c4m9ut6dr+nIBI9L8VdLajrxwtKpKjVltGFdKPM72smm4t3tZXu79CcGXNf8Ks30jSeOoS9vhl1qRVpQ8OePZb9VdemxOOBvEPE46utM53NzlZuhUk1e0Uvq3td7JtN3fVeAF1gAAAAAAAAAAAAAAAAAAAAAAAAAAAAAAAAADixVeOGw08RO9oRcnbrsrmRtMYKes9fUqGOavia7nVttdNuc7b3WylY1tmFCWJwFTDwtecJRV/NNGT+GWMp5PxDwdbHJxUarhK+3K5KUN/CzluBrTD0KOFw8cPhoqMIJRjGKsklskl2VjkAA48RQo4rDyw+JipQmnGUZK6aezTXdWMi6nwU9Ga+q0MC1fDV1OlfeyTU4X3u9nG5r4yPxNxlPOOIeMrYFOSlVUI235nFRht43cdgNZ4WvHE4aGIhe04qSv13VzlOvl9CWGwFPDzteEIxdvJJHYAAAAAAAAAAAAAAAAAAAAAAAAAAAAAAAAAGa+OWi55Fn0s7wcf8viZXe9+Wq7uS33s7OS+K2sjShwY3CYfH4SeExkFOE04yjJXTT7AUpw34zYehgoZVq3mXIlGOIV5XX/s6yv095Xv3t1dm/wCP9Iez5/n+Hta/+or/AMuvwKF4vaMyHSOYRjk+Ik5VPe+bSXM6ad9+e/TokpJva92V2BePEjjNh6+CnlWkuZ86cZYh3jZf+vpK/X3na3a/VR3gbouee59HO8ZH/L4aV1vbmqqzitt7K6k/gt7s6nCHRmQ6uzCUc3xElKn73zaK5XUStvz36dU1FJ73ujTGCwmHwGEhhMHBQhBKMYxVkkuwHOAAAAAAAAAAAAAAAAAAAAAAAAAAAAAAAAAABAOKXEbDaOwfzTB2ni5r3YdVBP78v6Lv6HzilxHw2jsH8zwVp4ua92PVU0/vS/ou/oULpbTmd8Q9SSjGTk5Pnr157qCfd+Le6jFdbdkm0DS2nM74h6klGMnJyfPXrz3UE+78W91GK627JNrzvomj/i/6G5pcnzn2PNte3tOW/hexrTS2nMt0tk8csymFordyf2py7yk+7f6bJWSSMt/tP/j/AO8B91TpzO+HmpIxlJxcXz0K8NlNLuvBrZSi+l+6abvvhbxGw2scH80xloYuC96HRTS+/H+q7ehKNU6cy3VOTyyzNoXi91JfahLtKL7NfrundNoy5qnTmd8PNSRjKTi4vnoV4bKaXdeDWylF9L9002GugV/wt4j4bWOD+Z420MXBe9HoqiX3o/1Xb0LAAAAAAAAAAAAAAAAAAAAAAAAAAAAAAABC+KmtVozT3tsPyvEVXyUov9Ztd1Hb4uK7kyqVIUqbqVGkkm230SXcydxA1HideaydTBKUoOSpYen3tey28ZPf4pdgOHSmm874h6jlGMm23z16891BPu/FvfliutuyTa1FpfTmW6WyeGWZTDljHdt/anLvKT7t/pslZJI6mgtL0NIaap5XRd5faqT/AHpvq/RbJeUUSIAZE/af/H/3jXZkT9p/8f8A3gNdnkao05luqcnnlmbQ5oy3TX2oS7Si+zX67p3TaPXAGRtV6bzvh5qOMZSaafPQrw2U0u68GtuaL6X7ppvQHCnXkNaZRKOKSjiaNlUiukk+k0vB73XZ+qPe1jpvB6ryCrlWNS95XhNq7pzs+Wa3T2fa6um10ZmLTGbZhw81x7TExadGbpVoL70L+8le1+ilF97J9ANcA4cHiqONwkMXhZKUKkVOMl0aaun/ACOYAAAAAAAAAAAAAAAAAAAAAAAAAAdHPM1w2R5PWzTGu0KUHJ+duiXm3ZLzYFZcftYfRmUR07gZfWYhXq26xp+H4nt6KXiiP/J90d84xUtU45e7TbhQXjK1pS9EnZebfgQCEc14ka697/UxFTd2uqcF/LaMF8beLNW5LleFyXKqWW4CPLTpRUYr07vxbd233bYHdAAAyJ+0/wDj/wC8a7MiftP/AI/+8BrsAACkvlB6O9pTjqvAreKUK6XddIz/AOr8uXwZdpwY/B4fMMFPB4yKlCpFxlF9GnswKd+T7rF4jDS0vj5e9BOdBvq47uUfh1Xk34F0mRs+y7M+HOuOTDyanRkqlKbX24vo7d01dNeqNR6Wz3DalyCjm+D2jUjdxvfll0lF+jTXmB6wAAAAAAAAAAAAAAAAAAAAAAABQHygtYPF4+Ol8E/cpNTrNd522j5pRd35vxRf5Xeo+EOSag1RLO8XUqrncZVKSatJqye/2oppK9vOzXYPL4B6PWVZI9QY2P1uIX1d/u0tmvzNX9FHzLYPkYxhFRgrJbJI+gAAB8bUVeRjrEZlh6OuJZpF81OOLdW8fvRVTm2vbqvE0Zxn1D9AaGrRpP6zEfUQ/EnzP8nNv4tGXFha7wbxii/ZqSg5W25mm0vW0ZP4AbaoVaeIoxrUWpRklKLXRp7pr4H7K34Eah+mNFrA1nephX7N9L8j3g/S14/gLIAAACtuOGj1qDTf0nhI3r4VOS8ZU+so+f7y9Gu5XXAXWH0PnjyDGytRxMlyX+7V2S/MrR9VDpuaOK5wXB7IMFq2OfUJ1EoVFVhQVlGMk7rdb2Ut0vJLp1CxgAAAAAAAAAAAAAAAAAAAAAAAAAAAAAA8nVmd0dOacxGbV+lKDaXjJ7RXxk4r4gZ+4+ah+ltY/R1F3p4WPJ2+3Kzn/wBY+TiyeZTw5p1uDDyycP8AMVY/Ok2ndVLXgt1de5aDXnLxKm4c5JPWOu6VDG3nFydas33ind3/AN0ml+I1oBlrgnqF5FrinRqu1PE/Uyv4v7D/ADWXo2alMq8YdPvTmuqrw65ada1em125n7y8rTUtuyaNE6A1BHU+ksPmd7zcVGp2tOO0v13Xk0BIQAAAAAAAAAAAAAAAAAAAAAAAAAAAAAAAAAAKP+UbqOPJh9OYeW9/bVUvioJ/8nZ+EWXZiK9LDYeWIxElGME5Sk+iSV238DI+b4rF6917KdH7WJrKEE/uxvyx6+EUr/EC4vk8ae+Y6dq53XXvYmXLD/ZC69VefN68sS2jq5XgaGV5bSwGFVoUoRhH0irHaArPj3p76W0f9I0VephZc/nyOyn/ANX+EhvydNRxw2ZV9PYiVlWXtad/3or3l6uKT/Ay+cTQpYrDyw9dJxnFxkn3TVmv5GRsXTxegNfONLeeErpxu7c8eqvb96DV/wDcwNfA6+XY3D5lgKeOwcuaFSMZxfimro7AAAAAAAAAAAAAAAAAAAAAAAAAAAAAAAAAFa8eNRvJtHPL6DtUxb9n13UFvN+d1aP4yD/J10786zitn+Ij7tFezptr78l7zXmobfjIvxk1C9Q66rKk706H1FPb92/M/O83LfulE0Nw809DTGkcPltrT5eer5zlvLsunReSQEkAAAov5RunLVKGo8PHr9TVaXq4N/8AJX8oovQ8bWORU9S6ZxGUVLfWQai392S3i/hJJgQD5PepHmWnKmSYh+/hWnFt9YTbaXW/uyUl4JOKLYMlcNc+qaQ1xSxGLbpw5nRrpq1oydne+65ZKMn3934GtQAAAAAAAAAAAAAAAAAAAAAAAAAAAAAARniPqNaX0fXzGLSqW5KSfectlb03l6RZJjPXyiNR/PM8pZDQfu4dc8/Bzmlb+UbfnYEd4Lacln+t6VWpG9LDfXT9Y/YX5+V27pSNTlccCdO/Qui446vG1TFP2rut+TpBeateS/3ljgAAAAAGZuPWnfofWX0hRjani17RWtbnVlNfrGT85ly8IdRf4i0PQq1XepRXsal227wSs23u248rb8Wzh4y6beotE1fYq9XD/XQst3yp80fHeLlsurUSp+AGo/ovVbymu37PFKy32U43cX8VzLzbQGkgAAAAAAAAAAAAAAAAAAAAAAAAAAAAHSzrM8Nk2U1syxrtClBzl8Oy830XmzKGQ4LGa917ClX+1iaznUa6KO8p/wAop287It35ROoZYPJKORUOuIfPN/8A4g1ZfGVvynU+TnpyVHCV9RYiP+p9VSuvup3m16y5V+FgXRSpwpU1TpqySSS8Ej9AAAAAAAAyTrzJq+iteVKOE91QqKtQa7Rb5o/la5d+rizWxUXyh9NvHZFSz7DJueHfLO3/AMcu/wAJW+EmBZOl85pag0/Qzah0qwUmvB9JL4STXwPUKS+TjqJ1KOI05W+79fT9HaMl5buL/Ey7QAAAAAAAAAAAAAAAAAAAAAAAAAAAiWueH2T62lSqZnKpCdO6UqUkm0+z5otdd+lz38kynB5HlVPLMtjy06atFfq2/FtttvxZ3gAAAAAAAAAOtmWAw2aZfUwGOjzU6kXCUfFNWfTdeq6HZAEM0Rw1yTRePqY7LpVZ1Jw5L1ZJ8sbptJRjFbtR3d+m1t7zMAAAAAAAAAAAAAAA/9k="/>
          <p:cNvSpPr>
            <a:spLocks noChangeAspect="1" noChangeArrowheads="1"/>
          </p:cNvSpPr>
          <p:nvPr/>
        </p:nvSpPr>
        <p:spPr bwMode="auto">
          <a:xfrm>
            <a:off x="155575" y="-1897063"/>
            <a:ext cx="4819650" cy="3952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" name="AutoShape 6" descr="data:image/jpeg;base64,/9j/4AAQSkZJRgABAQAAAQABAAD/2wCEAAkGBwgHBhIIBxIWFRUVGBoYGRcWGB8dIBwiICAbIiQhJCchHSggICYxIB4YKTMmJTUvMi4xHiQ1RDMuNzIwLysBCgoKBQUFDgUFDisZExkrKysrKysrKysrKysrKysrKysrKysrKysrKysrKysrKysrKysrKysrKysrKysrKysrK//AABEIAMsA+AMBIgACEQEDEQH/xAAcAAEAAwADAQEAAAAAAAAAAAAABgcIAwQFAQL/xABAEAACAQIEBAMDCQYGAgMAAAAAAQIDEQQFBiEHEjFBUWFxEyKBCBQVIzJCgpKhR1KEkcHDFiQzcqLCF2NTVGL/xAAUAQEAAAAAAAAAAAAAAAAAAAAA/8QAFBEBAAAAAAAAAAAAAAAAAAAAAP/aAAwDAQACEQMRAD8AvEAAAAAAAAAAAAAAAAApTjlxDxOBrvTOSTcJWTr1ItXtJP6tbXWzTbVn0XiBM9UcVdLacrywtWpKtVjs4UEpcrvazbaine91e6t0Ir/5+yj/AOnW/NEr7QHCrN9XUljq8vYYZ9KkleU/Hkj3W3V2XruWR/4D09yW+c4m9ut6dr+nIBI9L8VdLajrxwtKpKjVltGFdKPM72smm4t3tZXu79CcGXNf8Ks30jSeOoS9vhl1qRVpQ8OePZb9VdemxOOBvEPE46utM53NzlZuhUk1e0Uvq3td7JtN3fVeAF1gAAAAAAAAAAAAAAAAAAAAAAAAAAAAAAAAADixVeOGw08RO9oRcnbrsrmRtMYKes9fUqGOavia7nVttdNuc7b3WylY1tmFCWJwFTDwtecJRV/NNGT+GWMp5PxDwdbHJxUarhK+3K5KUN/CzluBrTD0KOFw8cPhoqMIJRjGKsklskl2VjkAA48RQo4rDyw+JipQmnGUZK6aezTXdWMi6nwU9Ga+q0MC1fDV1OlfeyTU4X3u9nG5r4yPxNxlPOOIeMrYFOSlVUI235nFRht43cdgNZ4WvHE4aGIhe04qSv13VzlOvl9CWGwFPDzteEIxdvJJHYAAAAAAAAAAAAAAAAAAAAAAAAAAAAAAAAAGa+OWi55Fn0s7wcf8viZXe9+Wq7uS33s7OS+K2sjShwY3CYfH4SeExkFOE04yjJXTT7AUpw34zYehgoZVq3mXIlGOIV5XX/s6yv095Xv3t1dm/wCP9Iez5/n+Hta/+or/AMuvwKF4vaMyHSOYRjk+Ik5VPe+bSXM6ad9+e/TokpJva92V2BePEjjNh6+CnlWkuZ86cZYh3jZf+vpK/X3na3a/VR3gbouee59HO8ZH/L4aV1vbmqqzitt7K6k/gt7s6nCHRmQ6uzCUc3xElKn73zaK5XUStvz36dU1FJ73ujTGCwmHwGEhhMHBQhBKMYxVkkuwHOAAAAAAAAAAAAAAAAAAAAAAAAAAAAAAAAAABAOKXEbDaOwfzTB2ni5r3YdVBP78v6Lv6HzilxHw2jsH8zwVp4ua92PVU0/vS/ou/oULpbTmd8Q9SSjGTk5Pnr157qCfd+Le6jFdbdkm0DS2nM74h6klGMnJyfPXrz3UE+78W91GK627JNrzvomj/i/6G5pcnzn2PNte3tOW/hexrTS2nMt0tk8csymFordyf2py7yk+7f6bJWSSMt/tP/j/AO8B91TpzO+HmpIxlJxcXz0K8NlNLuvBrZSi+l+6abvvhbxGw2scH80xloYuC96HRTS+/H+q7ehKNU6cy3VOTyyzNoXi91JfahLtKL7NfrundNoy5qnTmd8PNSRjKTi4vnoV4bKaXdeDWylF9L9002GugV/wt4j4bWOD+Z420MXBe9HoqiX3o/1Xb0LAAAAAAAAAAAAAAAAAAAAAAAAAAAAAAABC+KmtVozT3tsPyvEVXyUov9Ztd1Hb4uK7kyqVIUqbqVGkkm230SXcydxA1HideaydTBKUoOSpYen3tey28ZPf4pdgOHSmm874h6jlGMm23z16891BPu/FvfliutuyTa1FpfTmW6WyeGWZTDljHdt/anLvKT7t/pslZJI6mgtL0NIaap5XRd5faqT/AHpvq/RbJeUUSIAZE/af/H/3jXZkT9p/8f8A3gNdnkao05luqcnnlmbQ5oy3TX2oS7Si+zX67p3TaPXAGRtV6bzvh5qOMZSaafPQrw2U0u68GtuaL6X7ppvQHCnXkNaZRKOKSjiaNlUiukk+k0vB73XZ+qPe1jpvB6ryCrlWNS95XhNq7pzs+Wa3T2fa6um10ZmLTGbZhw81x7TExadGbpVoL70L+8le1+ilF97J9ANcA4cHiqONwkMXhZKUKkVOMl0aaun/ACOYAAAAAAAAAAAAAAAAAAAAAAAAAAdHPM1w2R5PWzTGu0KUHJ+duiXm3ZLzYFZcftYfRmUR07gZfWYhXq26xp+H4nt6KXiiP/J90d84xUtU45e7TbhQXjK1pS9EnZebfgQCEc14ka697/UxFTd2uqcF/LaMF8beLNW5LleFyXKqWW4CPLTpRUYr07vxbd233bYHdAAAyJ+0/wDj/wC8a7MiftP/AI/+8BrsAACkvlB6O9pTjqvAreKUK6XddIz/AOr8uXwZdpwY/B4fMMFPB4yKlCpFxlF9GnswKd+T7rF4jDS0vj5e9BOdBvq47uUfh1Xk34F0mRs+y7M+HOuOTDyanRkqlKbX24vo7d01dNeqNR6Wz3DalyCjm+D2jUjdxvfll0lF+jTXmB6wAAAAAAAAAAAAAAAAAAAAAAABQHygtYPF4+Ol8E/cpNTrNd522j5pRd35vxRf5Xeo+EOSag1RLO8XUqrncZVKSatJqye/2oppK9vOzXYPL4B6PWVZI9QY2P1uIX1d/u0tmvzNX9FHzLYPkYxhFRgrJbJI+gAAB8bUVeRjrEZlh6OuJZpF81OOLdW8fvRVTm2vbqvE0Zxn1D9AaGrRpP6zEfUQ/EnzP8nNv4tGXFha7wbxii/ZqSg5W25mm0vW0ZP4AbaoVaeIoxrUWpRklKLXRp7pr4H7K34Eah+mNFrA1nephX7N9L8j3g/S14/gLIAAACtuOGj1qDTf0nhI3r4VOS8ZU+so+f7y9Gu5XXAXWH0PnjyDGytRxMlyX+7V2S/MrR9VDpuaOK5wXB7IMFq2OfUJ1EoVFVhQVlGMk7rdb2Ut0vJLp1CxgAAAAAAAAAAAAAAAAAAAAAAAAAAAAAA8nVmd0dOacxGbV+lKDaXjJ7RXxk4r4gZ+4+ah+ltY/R1F3p4WPJ2+3Kzn/wBY+TiyeZTw5p1uDDyycP8AMVY/Ok2ndVLXgt1de5aDXnLxKm4c5JPWOu6VDG3nFydas33ind3/AN0ml+I1oBlrgnqF5FrinRqu1PE/Uyv4v7D/ADWXo2alMq8YdPvTmuqrw65ada1em125n7y8rTUtuyaNE6A1BHU+ksPmd7zcVGp2tOO0v13Xk0BIQAAAAAAAAAAAAAAAAAAAAAAAAAAAAAAAAAAKP+UbqOPJh9OYeW9/bVUvioJ/8nZ+EWXZiK9LDYeWIxElGME5Sk+iSV238DI+b4rF6917KdH7WJrKEE/uxvyx6+EUr/EC4vk8ae+Y6dq53XXvYmXLD/ZC69VefN68sS2jq5XgaGV5bSwGFVoUoRhH0irHaArPj3p76W0f9I0VephZc/nyOyn/ANX+EhvydNRxw2ZV9PYiVlWXtad/3or3l6uKT/Ay+cTQpYrDyw9dJxnFxkn3TVmv5GRsXTxegNfONLeeErpxu7c8eqvb96DV/wDcwNfA6+XY3D5lgKeOwcuaFSMZxfimro7AAAAAAAAAAAAAAAAAAAAAAAAAAAAAAAAAFa8eNRvJtHPL6DtUxb9n13UFvN+d1aP4yD/J10786zitn+Ij7tFezptr78l7zXmobfjIvxk1C9Q66rKk706H1FPb92/M/O83LfulE0Nw809DTGkcPltrT5eer5zlvLsunReSQEkAAAov5RunLVKGo8PHr9TVaXq4N/8AJX8oovQ8bWORU9S6ZxGUVLfWQai392S3i/hJJgQD5PepHmWnKmSYh+/hWnFt9YTbaXW/uyUl4JOKLYMlcNc+qaQ1xSxGLbpw5nRrpq1oydne+65ZKMn3934GtQAAAAAAAAAAAAAAAAAAAAAAAAAAAAAARniPqNaX0fXzGLSqW5KSfectlb03l6RZJjPXyiNR/PM8pZDQfu4dc8/Bzmlb+UbfnYEd4Lacln+t6VWpG9LDfXT9Y/YX5+V27pSNTlccCdO/Qui446vG1TFP2rut+TpBeateS/3ljgAAAAAGZuPWnfofWX0hRjani17RWtbnVlNfrGT85ly8IdRf4i0PQq1XepRXsal227wSs23u248rb8Wzh4y6beotE1fYq9XD/XQst3yp80fHeLlsurUSp+AGo/ovVbymu37PFKy32U43cX8VzLzbQGkgAAAAAAAAAAAAAAAAAAAAAAAAAAAAHSzrM8Nk2U1syxrtClBzl8Oy830XmzKGQ4LGa917ClX+1iaznUa6KO8p/wAop287It35ROoZYPJKORUOuIfPN/8A4g1ZfGVvynU+TnpyVHCV9RYiP+p9VSuvup3m16y5V+FgXRSpwpU1TpqySSS8Ej9AAAAAAAAyTrzJq+iteVKOE91QqKtQa7Rb5o/la5d+rizWxUXyh9NvHZFSz7DJueHfLO3/AMcu/wAJW+EmBZOl85pag0/Qzah0qwUmvB9JL4STXwPUKS+TjqJ1KOI05W+79fT9HaMl5buL/Ey7QAAAAAAAAAAAAAAAAAAAAAAAAAAAiWueH2T62lSqZnKpCdO6UqUkm0+z5otdd+lz38kynB5HlVPLMtjy06atFfq2/FtttvxZ3gAAAAAAAAAOtmWAw2aZfUwGOjzU6kXCUfFNWfTdeq6HZAEM0Rw1yTRePqY7LpVZ1Jw5L1ZJ8sbptJRjFbtR3d+m1t7zMAAAAAAAAAAAAAAA/9k="/>
          <p:cNvSpPr>
            <a:spLocks noChangeAspect="1" noChangeArrowheads="1"/>
          </p:cNvSpPr>
          <p:nvPr/>
        </p:nvSpPr>
        <p:spPr bwMode="auto">
          <a:xfrm>
            <a:off x="307975" y="-1744663"/>
            <a:ext cx="4819650" cy="3952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22" name="Picture 2" descr="https://encrypted-tbn0.gstatic.com/images?q=tbn:ANd9GcRfZ5FBwqZUxh7lOvClSOA5uG9zP_AqO2xCkIoL-XrfWRNFXDTzzfYyXZgV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532" y="3749482"/>
            <a:ext cx="24453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uora yhdysviiva 16"/>
          <p:cNvCxnSpPr/>
          <p:nvPr/>
        </p:nvCxnSpPr>
        <p:spPr>
          <a:xfrm>
            <a:off x="2916637" y="3689904"/>
            <a:ext cx="2880320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Picture 20" descr="Mies, Tikku Ukko, Symboli, Siluetti, Miesten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6717" y="5193574"/>
            <a:ext cx="288032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0" descr="Mies, Tikku Ukko, Symboli, Siluetti, Mieste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446" y="5193574"/>
            <a:ext cx="288032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https://encrypted-tbn0.gstatic.com/images?q=tbn:ANd9GcRfZ5FBwqZUxh7lOvClSOA5uG9zP_AqO2xCkIoL-XrfWRNFXDTzzfYyXZgV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532" y="5179591"/>
            <a:ext cx="24453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0" descr="Mies, Tikku Ukko, Symboli, Siluetti, Miesten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661" y="5193574"/>
            <a:ext cx="288032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0" descr="Mies, Tikku Ukko, Symboli, Siluetti, Miesten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8014" y="5179591"/>
            <a:ext cx="288032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kstiruutu 17"/>
          <p:cNvSpPr txBox="1"/>
          <p:nvPr/>
        </p:nvSpPr>
        <p:spPr>
          <a:xfrm>
            <a:off x="466611" y="2138827"/>
            <a:ext cx="3347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smtClean="0">
                <a:solidFill>
                  <a:srgbClr val="000000"/>
                </a:solidFill>
              </a:rPr>
              <a:t>yksi sairaus, hoidon rajaus</a:t>
            </a:r>
          </a:p>
          <a:p>
            <a:r>
              <a:rPr lang="fi-FI" sz="1600" b="1" dirty="0" smtClean="0">
                <a:solidFill>
                  <a:srgbClr val="000000"/>
                </a:solidFill>
              </a:rPr>
              <a:t>esim. sairauden asteen perusteella</a:t>
            </a:r>
            <a:endParaRPr lang="fi-FI" sz="1600" b="1" dirty="0">
              <a:solidFill>
                <a:srgbClr val="000000"/>
              </a:solidFill>
            </a:endParaRPr>
          </a:p>
        </p:txBody>
      </p:sp>
      <p:sp>
        <p:nvSpPr>
          <p:cNvPr id="36" name="Tekstiruutu 35"/>
          <p:cNvSpPr txBox="1"/>
          <p:nvPr/>
        </p:nvSpPr>
        <p:spPr>
          <a:xfrm>
            <a:off x="5822690" y="4869160"/>
            <a:ext cx="3347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smtClean="0">
                <a:solidFill>
                  <a:srgbClr val="000000"/>
                </a:solidFill>
              </a:rPr>
              <a:t>eri sairauksia, hoidon rajaus</a:t>
            </a:r>
          </a:p>
          <a:p>
            <a:r>
              <a:rPr lang="fi-FI" sz="1600" b="1" dirty="0" smtClean="0">
                <a:solidFill>
                  <a:srgbClr val="000000"/>
                </a:solidFill>
              </a:rPr>
              <a:t>sairauden/terveysongelman perusteella</a:t>
            </a:r>
            <a:endParaRPr lang="fi-FI" sz="1600" b="1" dirty="0">
              <a:solidFill>
                <a:srgbClr val="000000"/>
              </a:solidFill>
            </a:endParaRPr>
          </a:p>
        </p:txBody>
      </p:sp>
      <p:cxnSp>
        <p:nvCxnSpPr>
          <p:cNvPr id="20" name="Suora yhdysviiva 19"/>
          <p:cNvCxnSpPr/>
          <p:nvPr/>
        </p:nvCxnSpPr>
        <p:spPr>
          <a:xfrm>
            <a:off x="4071642" y="4746085"/>
            <a:ext cx="36004" cy="1656184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iruutu 5"/>
          <p:cNvSpPr txBox="1"/>
          <p:nvPr/>
        </p:nvSpPr>
        <p:spPr>
          <a:xfrm>
            <a:off x="3601804" y="393611"/>
            <a:ext cx="5480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 smtClean="0">
                <a:solidFill>
                  <a:srgbClr val="0000FF"/>
                </a:solidFill>
              </a:rPr>
              <a:t>Valikoimasta ulos rajaamisen vaikeudesta</a:t>
            </a:r>
            <a:endParaRPr lang="fi-FI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2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LKOset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PALKOset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PALKOset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8052E947AA3754AA419CF775EDA4AA2" ma:contentTypeVersion="" ma:contentTypeDescription="Luo uusi asiakirja." ma:contentTypeScope="" ma:versionID="e0515aa605729d88b561075de875183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c5d0c2c2ee298487bfc6598426cc57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667457B-164F-464B-B9B1-3100F469864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604002-0D68-46EE-913C-4268AB5CB0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C93F8EF-BDA3-48F6-BC16-03FFAB56983C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333</TotalTime>
  <Words>845</Words>
  <Application>Microsoft Office PowerPoint</Application>
  <PresentationFormat>Näytössä katseltava diaesitys (4:3)</PresentationFormat>
  <Paragraphs>273</Paragraphs>
  <Slides>21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5</vt:i4>
      </vt:variant>
      <vt:variant>
        <vt:lpstr>Dian otsikot</vt:lpstr>
      </vt:variant>
      <vt:variant>
        <vt:i4>21</vt:i4>
      </vt:variant>
    </vt:vector>
  </HeadingPairs>
  <TitlesOfParts>
    <vt:vector size="26" baseType="lpstr">
      <vt:lpstr>Mukautettu suunnittelumalli</vt:lpstr>
      <vt:lpstr>PALKOset</vt:lpstr>
      <vt:lpstr>1_Mukautettu suunnittelumalli</vt:lpstr>
      <vt:lpstr>1_PALKOset</vt:lpstr>
      <vt:lpstr>2_PALKOset</vt:lpstr>
      <vt:lpstr>Palveluvalikoiman määrittelyn periaatteet ja prosessit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Viestinnän ≈ toiminnan periaatteet</vt:lpstr>
      <vt:lpstr>Prosessit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Pham Hang STM</dc:creator>
  <cp:lastModifiedBy>stmkrat</cp:lastModifiedBy>
  <cp:revision>56</cp:revision>
  <dcterms:created xsi:type="dcterms:W3CDTF">2015-09-15T12:05:19Z</dcterms:created>
  <dcterms:modified xsi:type="dcterms:W3CDTF">2015-11-18T08:44:39Z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0x01010058052E947AA3754AA419CF775EDA4AA2</vt:lpwstr>
  </property>
  <property fmtid="{D5CDD505-2E9C-101B-9397-08002B2CF9AE}" pid="3" name="_AdHocReviewCycleID">
    <vt:i4>1572767874</vt:i4>
  </property>
  <property fmtid="{D5CDD505-2E9C-101B-9397-08002B2CF9AE}" pid="4" name="_NewReviewCycle">
    <vt:lpwstr/>
  </property>
  <property fmtid="{D5CDD505-2E9C-101B-9397-08002B2CF9AE}" pid="5" name="_EmailSubject">
    <vt:lpwstr>Diat periaatteista ja prosesseista, uusi versio</vt:lpwstr>
  </property>
  <property fmtid="{D5CDD505-2E9C-101B-9397-08002B2CF9AE}" pid="6" name="_AuthorEmail">
    <vt:lpwstr>jaana.leipala@stm.fi</vt:lpwstr>
  </property>
  <property fmtid="{D5CDD505-2E9C-101B-9397-08002B2CF9AE}" pid="7" name="_AuthorEmailDisplayName">
    <vt:lpwstr>Leipälä Jaana (STM)</vt:lpwstr>
  </property>
  <property fmtid="{D5CDD505-2E9C-101B-9397-08002B2CF9AE}" pid="8" name="_PreviousAdHocReviewCycleID">
    <vt:i4>809492185</vt:i4>
  </property>
</Properties>
</file>