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4"/>
    <p:sldMasterId id="2147483674" r:id="rId5"/>
    <p:sldMasterId id="2147483676" r:id="rId6"/>
  </p:sldMasterIdLst>
  <p:notesMasterIdLst>
    <p:notesMasterId r:id="rId20"/>
  </p:notesMasterIdLst>
  <p:sldIdLst>
    <p:sldId id="256" r:id="rId7"/>
    <p:sldId id="267" r:id="rId8"/>
    <p:sldId id="262" r:id="rId9"/>
    <p:sldId id="257" r:id="rId10"/>
    <p:sldId id="258" r:id="rId11"/>
    <p:sldId id="260" r:id="rId12"/>
    <p:sldId id="263" r:id="rId13"/>
    <p:sldId id="266" r:id="rId14"/>
    <p:sldId id="259" r:id="rId15"/>
    <p:sldId id="264" r:id="rId16"/>
    <p:sldId id="261" r:id="rId17"/>
    <p:sldId id="265" r:id="rId18"/>
    <p:sldId id="268" r:id="rId19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939705-E692-41C7-9AE6-CBD7D8F648C5}" type="datetimeFigureOut">
              <a:rPr lang="fi-FI" smtClean="0"/>
              <a:t>18.11.2015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6B21E5-6D2E-498A-A8D9-91840C55B1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28433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6B21E5-6D2E-498A-A8D9-91840C55B134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411666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12.11.2015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F0AF4-FD8F-4EB7-B53E-F8E941A4B7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845070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12.11.2015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F0AF4-FD8F-4EB7-B53E-F8E941A4B7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03720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12.11.2015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F0AF4-FD8F-4EB7-B53E-F8E941A4B7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248407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orakulmainen kolmi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tsikk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 dirty="0"/>
          </a:p>
        </p:txBody>
      </p:sp>
      <p:sp>
        <p:nvSpPr>
          <p:cNvPr id="17" name="Alaotsikk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  <a:latin typeface="Calibri" panose="020F0502020204030204" pitchFamily="34" charset="0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i-FI" smtClean="0"/>
              <a:t>Muokkaa alaotsikon perustyyliä napsautt.</a:t>
            </a:r>
            <a:endParaRPr kumimoji="0" lang="en-US" dirty="0"/>
          </a:p>
        </p:txBody>
      </p:sp>
      <p:grpSp>
        <p:nvGrpSpPr>
          <p:cNvPr id="2" name="Ryhmä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Puolivapaa piirto 6"/>
            <p:cNvSpPr>
              <a:spLocks/>
            </p:cNvSpPr>
            <p:nvPr userDrawn="1"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Puolivapaa piirto 7"/>
            <p:cNvSpPr>
              <a:spLocks/>
            </p:cNvSpPr>
            <p:nvPr userDrawn="1"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Puolivapaa piirto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uora yhdysviiva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Päivämäärän paikkamerkki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r>
              <a:rPr lang="fi-FI" smtClean="0"/>
              <a:t>12.11.2015</a:t>
            </a:r>
            <a:endParaRPr lang="fi-FI"/>
          </a:p>
        </p:txBody>
      </p:sp>
      <p:sp>
        <p:nvSpPr>
          <p:cNvPr id="19" name="Alatunnisteen paikkamerk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27" name="Dian numeron paikkamerkki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00E4977-9930-4604-8B32-30F72A5A4ED4}" type="slidenum">
              <a:rPr lang="fi-FI" smtClean="0"/>
              <a:t>‹#›</a:t>
            </a:fld>
            <a:endParaRPr lang="fi-FI"/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83"/>
            <a:ext cx="3309938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83"/>
            <a:ext cx="3309938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12.11.2015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F0AF4-FD8F-4EB7-B53E-F8E941A4B7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845070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19256" cy="792088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844824"/>
            <a:ext cx="8219256" cy="4281339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12.11.2015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F0AF4-FD8F-4EB7-B53E-F8E941A4B7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359382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12.11.2015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F0AF4-FD8F-4EB7-B53E-F8E941A4B7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381856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12.11.2015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F0AF4-FD8F-4EB7-B53E-F8E941A4B7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601622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12.11.2015</a:t>
            </a:r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F0AF4-FD8F-4EB7-B53E-F8E941A4B7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8330830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12.11.2015</a:t>
            </a: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F0AF4-FD8F-4EB7-B53E-F8E941A4B7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999486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12.11.2015</a:t>
            </a:r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F0AF4-FD8F-4EB7-B53E-F8E941A4B7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76398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19256" cy="792088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844824"/>
            <a:ext cx="8219256" cy="4281339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12.11.2015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F0AF4-FD8F-4EB7-B53E-F8E941A4B7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359382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12.11.2015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F0AF4-FD8F-4EB7-B53E-F8E941A4B7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1405997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12.11.2015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F0AF4-FD8F-4EB7-B53E-F8E941A4B7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523384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12.11.2015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F0AF4-FD8F-4EB7-B53E-F8E941A4B7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0372039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12.11.2015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F0AF4-FD8F-4EB7-B53E-F8E941A4B7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24840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12.11.2015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F0AF4-FD8F-4EB7-B53E-F8E941A4B7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381856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12.11.2015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F0AF4-FD8F-4EB7-B53E-F8E941A4B7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60162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12.11.2015</a:t>
            </a:r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F0AF4-FD8F-4EB7-B53E-F8E941A4B7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83308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12.11.2015</a:t>
            </a: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F0AF4-FD8F-4EB7-B53E-F8E941A4B7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99948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12.11.2015</a:t>
            </a:r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F0AF4-FD8F-4EB7-B53E-F8E941A4B7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76398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12.11.2015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F0AF4-FD8F-4EB7-B53E-F8E941A4B7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14059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12.11.2015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F0AF4-FD8F-4EB7-B53E-F8E941A4B7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52338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943858"/>
            <a:ext cx="8147248" cy="828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916832"/>
            <a:ext cx="8219256" cy="42093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5940152" y="638132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 smtClean="0"/>
              <a:t>12.11.2015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2987824" y="638132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100392" y="6381328"/>
            <a:ext cx="586408" cy="34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5F0AF4-FD8F-4EB7-B53E-F8E941A4B72B}" type="slidenum">
              <a:rPr lang="fi-FI" smtClean="0"/>
              <a:t>‹#›</a:t>
            </a:fld>
            <a:endParaRPr lang="fi-FI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883"/>
            <a:ext cx="3309938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62084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iming>
    <p:tnLst>
      <p:par>
        <p:cTn id="1" dur="indefinite" restart="never" nodeType="tmRoot"/>
      </p:par>
    </p:tnLst>
  </p:timing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uolivapaa piirto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Puolivapaa piirto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Suorakulmainen kolmi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uora yhdysviiva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Otsikon paikkamerkki 8"/>
          <p:cNvSpPr>
            <a:spLocks noGrp="1"/>
          </p:cNvSpPr>
          <p:nvPr>
            <p:ph type="title"/>
          </p:nvPr>
        </p:nvSpPr>
        <p:spPr>
          <a:xfrm>
            <a:off x="460885" y="1052736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fi-FI" dirty="0" smtClean="0"/>
              <a:t>Muokkaa </a:t>
            </a:r>
            <a:r>
              <a:rPr kumimoji="0" lang="fi-FI" dirty="0" err="1" smtClean="0"/>
              <a:t>perustyyl</a:t>
            </a:r>
            <a:r>
              <a:rPr kumimoji="0" lang="fi-FI" dirty="0" smtClean="0"/>
              <a:t>. </a:t>
            </a:r>
            <a:r>
              <a:rPr kumimoji="0" lang="fi-FI" dirty="0" err="1" smtClean="0"/>
              <a:t>napsautt</a:t>
            </a:r>
            <a:r>
              <a:rPr kumimoji="0" lang="fi-FI" dirty="0" smtClean="0"/>
              <a:t>.</a:t>
            </a:r>
            <a:endParaRPr kumimoji="0" lang="en-US" dirty="0"/>
          </a:p>
        </p:txBody>
      </p:sp>
      <p:sp>
        <p:nvSpPr>
          <p:cNvPr id="30" name="Tekstin paikkamerkki 29"/>
          <p:cNvSpPr>
            <a:spLocks noGrp="1"/>
          </p:cNvSpPr>
          <p:nvPr>
            <p:ph type="body" idx="1"/>
          </p:nvPr>
        </p:nvSpPr>
        <p:spPr>
          <a:xfrm>
            <a:off x="457200" y="2204864"/>
            <a:ext cx="8219256" cy="3802427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i-FI" dirty="0" smtClean="0"/>
              <a:t>Muokkaa tekstin perustyylejä napsauttamalla</a:t>
            </a:r>
          </a:p>
          <a:p>
            <a:pPr lvl="1" eaLnBrk="1" latinLnBrk="0" hangingPunct="1"/>
            <a:r>
              <a:rPr kumimoji="0" lang="fi-FI" dirty="0" smtClean="0"/>
              <a:t>toinen taso</a:t>
            </a:r>
          </a:p>
          <a:p>
            <a:pPr lvl="2" eaLnBrk="1" latinLnBrk="0" hangingPunct="1"/>
            <a:r>
              <a:rPr kumimoji="0" lang="fi-FI" dirty="0" smtClean="0"/>
              <a:t>kolmas taso</a:t>
            </a:r>
          </a:p>
          <a:p>
            <a:pPr lvl="3" eaLnBrk="1" latinLnBrk="0" hangingPunct="1"/>
            <a:r>
              <a:rPr kumimoji="0" lang="fi-FI" dirty="0" smtClean="0"/>
              <a:t>neljäs taso</a:t>
            </a:r>
          </a:p>
          <a:p>
            <a:pPr lvl="4" eaLnBrk="1" latinLnBrk="0" hangingPunct="1"/>
            <a:r>
              <a:rPr kumimoji="0" lang="fi-FI" dirty="0" smtClean="0"/>
              <a:t>viides taso</a:t>
            </a:r>
            <a:endParaRPr kumimoji="0" lang="en-US" dirty="0"/>
          </a:p>
        </p:txBody>
      </p:sp>
      <p:sp>
        <p:nvSpPr>
          <p:cNvPr id="10" name="Päivämäärän paikkamerkki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fi-FI" smtClean="0"/>
              <a:t>12.11.2015</a:t>
            </a:r>
            <a:endParaRPr lang="fi-FI"/>
          </a:p>
        </p:txBody>
      </p:sp>
      <p:sp>
        <p:nvSpPr>
          <p:cNvPr id="22" name="Alatunnisteen paikkamerkki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18" name="Dian numeron paikkamerkki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00E4977-9930-4604-8B32-30F72A5A4ED4}" type="slidenum">
              <a:rPr lang="fi-FI" smtClean="0"/>
              <a:t>‹#›</a:t>
            </a:fld>
            <a:endParaRPr lang="fi-FI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46" y="883"/>
            <a:ext cx="3309938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46" y="883"/>
            <a:ext cx="3309938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iming>
    <p:tnLst>
      <p:par>
        <p:cTn id="1" dur="indefinite" restart="never" nodeType="tmRoot"/>
      </p:par>
    </p:tnLst>
  </p:timing>
  <p:hf hdr="0" ftr="0"/>
  <p:txStyles>
    <p:titleStyle>
      <a:lvl1pPr algn="l" rtl="0" eaLnBrk="1" latinLnBrk="0" hangingPunct="1">
        <a:spcBef>
          <a:spcPct val="0"/>
        </a:spcBef>
        <a:buNone/>
        <a:defRPr kumimoji="0" sz="44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Calibri" panose="020F0502020204030204" pitchFamily="34" charset="0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943858"/>
            <a:ext cx="8147248" cy="828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916832"/>
            <a:ext cx="8219256" cy="42093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5940152" y="638132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 smtClean="0"/>
              <a:t>12.11.2015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2987824" y="638132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100392" y="6381328"/>
            <a:ext cx="586408" cy="34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5F0AF4-FD8F-4EB7-B53E-F8E941A4B72B}" type="slidenum">
              <a:rPr lang="fi-FI" smtClean="0"/>
              <a:t>‹#›</a:t>
            </a:fld>
            <a:endParaRPr lang="fi-FI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883"/>
            <a:ext cx="3309938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62084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iming>
    <p:tnLst>
      <p:par>
        <p:cTn id="1" dur="indefinite" restart="never" nodeType="tmRoot"/>
      </p:par>
    </p:tnLst>
  </p:timing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990656" cy="1829761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Palveluvalikoiman säädösperusta, </a:t>
            </a:r>
            <a:br>
              <a:rPr lang="fi-FI" dirty="0" smtClean="0"/>
            </a:br>
            <a:r>
              <a:rPr lang="fi-FI" dirty="0" smtClean="0"/>
              <a:t>rajaukset ja rajapinnat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918648" cy="1199704"/>
          </a:xfrm>
        </p:spPr>
        <p:txBody>
          <a:bodyPr>
            <a:normAutofit fontScale="92500" lnSpcReduction="20000"/>
          </a:bodyPr>
          <a:lstStyle/>
          <a:p>
            <a:r>
              <a:rPr lang="fi-FI" dirty="0" smtClean="0"/>
              <a:t>Palveluvalikoimaneuvoston avoin seminaari 12.11.2015</a:t>
            </a:r>
          </a:p>
          <a:p>
            <a:r>
              <a:rPr lang="fi-FI" dirty="0" smtClean="0"/>
              <a:t>Reima Palonen</a:t>
            </a:r>
          </a:p>
          <a:p>
            <a:r>
              <a:rPr lang="fi-FI" dirty="0" smtClean="0"/>
              <a:t>Erityisasiantuntija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12.11.2015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E4977-9930-4604-8B32-30F72A5A4ED4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9796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Rajapintoja - jatkuu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fi-FI" dirty="0"/>
              <a:t>Palveluvalikoima EI ota </a:t>
            </a:r>
            <a:r>
              <a:rPr lang="fi-FI" dirty="0" smtClean="0"/>
              <a:t>kantaa</a:t>
            </a:r>
          </a:p>
          <a:p>
            <a:r>
              <a:rPr lang="fi-FI" dirty="0" smtClean="0"/>
              <a:t>Terveydenhuoltopalveluiden </a:t>
            </a:r>
            <a:r>
              <a:rPr lang="fi-FI" dirty="0"/>
              <a:t>esteettömyyteen ja saavutettavuuteen</a:t>
            </a:r>
          </a:p>
          <a:p>
            <a:r>
              <a:rPr lang="fi-FI" dirty="0"/>
              <a:t>Terveydenhuollon asiakasmaksujen suuruuteen</a:t>
            </a:r>
          </a:p>
          <a:p>
            <a:r>
              <a:rPr lang="fi-FI" dirty="0"/>
              <a:t>Lääkkeistä maksettaviin sairausvakuutuskorvauksiin</a:t>
            </a:r>
          </a:p>
          <a:p>
            <a:r>
              <a:rPr lang="fi-FI" dirty="0"/>
              <a:t>Lääkkeiden myyntilupiin</a:t>
            </a:r>
          </a:p>
          <a:p>
            <a:r>
              <a:rPr lang="fi-FI" dirty="0"/>
              <a:t>Terveydenhuollon valvontaan</a:t>
            </a:r>
          </a:p>
          <a:p>
            <a:r>
              <a:rPr lang="fi-FI" dirty="0"/>
              <a:t>Tarvittavan henkilökunnan määrään tai osaamistasoon</a:t>
            </a: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12.11.2015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F0AF4-FD8F-4EB7-B53E-F8E941A4B72B}" type="slidenum">
              <a:rPr lang="fi-FI" smtClean="0"/>
              <a:t>10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81256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19256" cy="936104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Palveluvalikoima ja yksityinen terveydenhuolto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Sairausvakuutuksesta ei korvata kustannuksia</a:t>
            </a:r>
            <a:r>
              <a:rPr lang="fi-FI" dirty="0"/>
              <a:t>, </a:t>
            </a:r>
            <a:r>
              <a:rPr lang="fi-FI" dirty="0" smtClean="0"/>
              <a:t>jotka </a:t>
            </a:r>
            <a:r>
              <a:rPr lang="fi-FI" dirty="0"/>
              <a:t>ovat syntyneet hoidosta, joka ei kuulu </a:t>
            </a:r>
            <a:r>
              <a:rPr lang="fi-FI" dirty="0" smtClean="0"/>
              <a:t>terveydenhuollon palveluvalikoimaan</a:t>
            </a:r>
          </a:p>
          <a:p>
            <a:r>
              <a:rPr lang="fi-FI" dirty="0" smtClean="0"/>
              <a:t>Kela tekee sitovia päätöksiä </a:t>
            </a:r>
            <a:r>
              <a:rPr lang="fi-FI" dirty="0" smtClean="0">
                <a:sym typeface="Wingdings" panose="05000000000000000000" pitchFamily="2" charset="2"/>
              </a:rPr>
              <a:t> valitusmahdollisuus</a:t>
            </a:r>
            <a:endParaRPr lang="fi-FI" dirty="0" smtClean="0"/>
          </a:p>
          <a:p>
            <a:r>
              <a:rPr lang="fi-FI" dirty="0" smtClean="0"/>
              <a:t>Palveluvalikoiman ulkopuolinen sairauksien hoito on kustannettava itse</a:t>
            </a:r>
          </a:p>
          <a:p>
            <a:pPr lvl="1"/>
            <a:r>
              <a:rPr lang="fi-FI" dirty="0" smtClean="0"/>
              <a:t>samoin muiden terveysongelmien kuin sairauksien hoito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12.11.2015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F0AF4-FD8F-4EB7-B53E-F8E941A4B72B}" type="slidenum">
              <a:rPr lang="fi-FI" smtClean="0"/>
              <a:t>11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2533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Palveluvalikoimaneuvosto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Päätehtävänä antaa suosituksia terveyden- ja sairaanhoidon toimenpiteiden, tutkimusten sekä hoito- ja kuntoutusmenetelmien kuulumisesta palveluvalikoimaan tai rajaamisesta pois </a:t>
            </a:r>
            <a:r>
              <a:rPr lang="fi-FI" dirty="0" smtClean="0"/>
              <a:t>palveluvalikoimasta</a:t>
            </a:r>
          </a:p>
          <a:p>
            <a:r>
              <a:rPr lang="fi-FI" dirty="0" smtClean="0"/>
              <a:t>Neuvoston </a:t>
            </a:r>
            <a:r>
              <a:rPr lang="fi-FI" dirty="0"/>
              <a:t>tulee ottaa huomioon eri alojen tutkimustieto ja muu näyttö sekä terveydenhuollon eettiset ja järjestämiseen liittyvät näkökohdat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12.11.2015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F0AF4-FD8F-4EB7-B53E-F8E941A4B72B}" type="slidenum">
              <a:rPr lang="fi-FI" smtClean="0"/>
              <a:t>12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73577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Lopuksi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800" dirty="0" smtClean="0"/>
              <a:t>Viime kädessä perustuslaki asettaa palveluvalikoiman määrittelyn rajat Suomessa</a:t>
            </a:r>
          </a:p>
          <a:p>
            <a:r>
              <a:rPr lang="fi-FI" sz="2800" dirty="0" smtClean="0"/>
              <a:t>”Julkisen </a:t>
            </a:r>
            <a:r>
              <a:rPr lang="fi-FI" sz="2800" dirty="0"/>
              <a:t>vallan on turvattava, sen mukaan kuin lailla tarkemmin säädetään, jokaiselle riittävät sosiaali- ja </a:t>
            </a:r>
            <a:r>
              <a:rPr lang="fi-FI" sz="2800" dirty="0" smtClean="0"/>
              <a:t>terveyspalvelut…”</a:t>
            </a:r>
          </a:p>
          <a:p>
            <a:r>
              <a:rPr lang="fi-FI" sz="2800" dirty="0" smtClean="0"/>
              <a:t>Miten yleinen palveluvalikoima ja yksilön oikeus riittäviin terveyspalveluihin voidaan yhdistää?</a:t>
            </a:r>
          </a:p>
          <a:p>
            <a:r>
              <a:rPr lang="fi-FI" sz="2800" dirty="0" smtClean="0"/>
              <a:t>Miten palveluvalikoima ja lääkärin kliininen autonomiaa suhtautuvat toisiinsa?</a:t>
            </a:r>
          </a:p>
          <a:p>
            <a:pPr lvl="1"/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12.11.2015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F0AF4-FD8F-4EB7-B53E-F8E941A4B72B}" type="slidenum">
              <a:rPr lang="fi-FI" smtClean="0"/>
              <a:t>13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70964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Sidonnaisuudet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Palveluvalikoimaneuvoston erityisasiantuntija</a:t>
            </a:r>
            <a:r>
              <a:rPr lang="fi-FI" dirty="0"/>
              <a:t> </a:t>
            </a:r>
            <a:r>
              <a:rPr lang="fi-FI" dirty="0" smtClean="0"/>
              <a:t>2014-</a:t>
            </a:r>
          </a:p>
          <a:p>
            <a:r>
              <a:rPr lang="fi-FI" dirty="0" smtClean="0"/>
              <a:t>Potilasvakuutuskeskuksen ja Lääkevahinkovakuutuspoolin korvaus- ja vakuutuspäällikkö -2014</a:t>
            </a:r>
          </a:p>
          <a:p>
            <a:pPr lvl="1"/>
            <a:r>
              <a:rPr lang="fi-FI" dirty="0" smtClean="0"/>
              <a:t>tähän tehtävään liittyviä luento- ja kirjoituspalkkioita eri terveydenhuollon alan toimijoilta, mm. Lääkäripäivät, Duodecim, FCG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12.11.2015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F0AF4-FD8F-4EB7-B53E-F8E941A4B72B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45266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Säännökset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Palveluvalikoimaa ja -neuvostoa koskevat säännökset sisältyvät terveydenhuoltolakiin</a:t>
            </a:r>
          </a:p>
          <a:p>
            <a:pPr lvl="1"/>
            <a:r>
              <a:rPr lang="fi-FI" dirty="0" smtClean="0"/>
              <a:t>7a § terveydenhuollon palveluvalikoima</a:t>
            </a:r>
          </a:p>
          <a:p>
            <a:pPr lvl="1"/>
            <a:r>
              <a:rPr lang="fi-FI" dirty="0" smtClean="0"/>
              <a:t>78a </a:t>
            </a:r>
            <a:r>
              <a:rPr lang="fi-FI" dirty="0"/>
              <a:t>§ terveydenhuollon </a:t>
            </a:r>
            <a:r>
              <a:rPr lang="fi-FI" dirty="0" smtClean="0"/>
              <a:t>palveluvalikoimaneuvosto</a:t>
            </a:r>
          </a:p>
          <a:p>
            <a:pPr lvl="1"/>
            <a:r>
              <a:rPr lang="fi-FI" dirty="0" smtClean="0"/>
              <a:t>Voimaan 1.1.2014</a:t>
            </a:r>
          </a:p>
          <a:p>
            <a:r>
              <a:rPr lang="fi-FI" dirty="0" smtClean="0"/>
              <a:t>Koskevat julkista terveydenhuoltoa</a:t>
            </a:r>
          </a:p>
          <a:p>
            <a:pPr lvl="1"/>
            <a:r>
              <a:rPr lang="fi-FI" dirty="0" smtClean="0"/>
              <a:t>Sairausvakuutuslaissa myös viittaus palveluvalikoimaan 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12.11.2015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F0AF4-FD8F-4EB7-B53E-F8E941A4B72B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42306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Pääsääntö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dirty="0" smtClean="0"/>
              <a:t>Palveluvalikoimaan kuuluu </a:t>
            </a:r>
          </a:p>
          <a:p>
            <a:r>
              <a:rPr lang="fi-FI" dirty="0" smtClean="0"/>
              <a:t>lääketieteellisesti ja hammaslääketieteellisesti perusteltu</a:t>
            </a:r>
          </a:p>
          <a:p>
            <a:r>
              <a:rPr lang="fi-FI" dirty="0"/>
              <a:t>sairauksien ennaltaehkäisy, </a:t>
            </a:r>
            <a:endParaRPr lang="fi-FI" dirty="0" smtClean="0"/>
          </a:p>
          <a:p>
            <a:r>
              <a:rPr lang="fi-FI" dirty="0" smtClean="0"/>
              <a:t>sairauden </a:t>
            </a:r>
            <a:r>
              <a:rPr lang="fi-FI" dirty="0"/>
              <a:t>toteamiseksi tehtävät tutkimukset sekä </a:t>
            </a:r>
            <a:endParaRPr lang="fi-FI" dirty="0" smtClean="0"/>
          </a:p>
          <a:p>
            <a:r>
              <a:rPr lang="fi-FI" dirty="0" smtClean="0"/>
              <a:t>taudinmääritys</a:t>
            </a:r>
            <a:r>
              <a:rPr lang="fi-FI" dirty="0"/>
              <a:t>, </a:t>
            </a:r>
            <a:endParaRPr lang="fi-FI" dirty="0" smtClean="0"/>
          </a:p>
          <a:p>
            <a:r>
              <a:rPr lang="fi-FI" dirty="0" smtClean="0"/>
              <a:t>hoito </a:t>
            </a:r>
            <a:r>
              <a:rPr lang="fi-FI" dirty="0"/>
              <a:t>ja </a:t>
            </a:r>
            <a:endParaRPr lang="fi-FI" dirty="0" smtClean="0"/>
          </a:p>
          <a:p>
            <a:r>
              <a:rPr lang="fi-FI" dirty="0" smtClean="0"/>
              <a:t>kuntoutus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12.11.2015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F0AF4-FD8F-4EB7-B53E-F8E941A4B72B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65596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Pääsäännön analysointia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(hammas) lääketieteellisesti perusteltu?</a:t>
            </a:r>
          </a:p>
          <a:p>
            <a:pPr lvl="1"/>
            <a:r>
              <a:rPr lang="fi-FI" dirty="0" smtClean="0"/>
              <a:t>HE ei juuri käsitellä kysymystä</a:t>
            </a:r>
          </a:p>
          <a:p>
            <a:pPr lvl="1"/>
            <a:r>
              <a:rPr lang="fi-FI" dirty="0" smtClean="0"/>
              <a:t>arvioinnin näkökulma ja käytettävissä oleva materiaali voi olla erilainen eri tilanteissa</a:t>
            </a:r>
          </a:p>
          <a:p>
            <a:r>
              <a:rPr lang="fi-FI" dirty="0" smtClean="0"/>
              <a:t>Otetaanko kantaa muihin kuin sairauksiin?</a:t>
            </a:r>
          </a:p>
          <a:p>
            <a:pPr lvl="1"/>
            <a:r>
              <a:rPr lang="fi-FI" dirty="0" smtClean="0"/>
              <a:t>sairauden käsitteen määrittäminen olennaista </a:t>
            </a:r>
            <a:r>
              <a:rPr lang="fi-FI" dirty="0" err="1" smtClean="0"/>
              <a:t>medikalisaation</a:t>
            </a:r>
            <a:r>
              <a:rPr lang="fi-FI" dirty="0" smtClean="0"/>
              <a:t> hallinnan kannalta </a:t>
            </a:r>
          </a:p>
          <a:p>
            <a:pPr lvl="1"/>
            <a:r>
              <a:rPr lang="fi-FI" dirty="0" smtClean="0"/>
              <a:t>vakiintuneesti julkisessa </a:t>
            </a:r>
            <a:r>
              <a:rPr lang="fi-FI" dirty="0" err="1" smtClean="0"/>
              <a:t>th:ssa</a:t>
            </a:r>
            <a:r>
              <a:rPr lang="fi-FI" dirty="0" smtClean="0"/>
              <a:t> ”hoidetaan” mm. synnytyksiä, ehkäisyasioita, jne.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12.11.2015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F0AF4-FD8F-4EB7-B53E-F8E941A4B72B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61160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Rajaussääntö 1  - hyöty/riski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Palveluvalikoimaan </a:t>
            </a:r>
            <a:r>
              <a:rPr lang="fi-FI" dirty="0"/>
              <a:t>ei </a:t>
            </a:r>
            <a:r>
              <a:rPr lang="fi-FI" dirty="0" smtClean="0"/>
              <a:t>kuulu terveyden- </a:t>
            </a:r>
            <a:r>
              <a:rPr lang="fi-FI" dirty="0"/>
              <a:t>ja sairaanhoidon toimenpide, tutkimus, hoito ja kuntoutus, johon sisältyy saavutettavan terveyshyödyn kannalta kohtuuttoman suuri riski potilaan hengelle tai </a:t>
            </a:r>
            <a:r>
              <a:rPr lang="fi-FI" dirty="0" smtClean="0"/>
              <a:t>terveydelle tai …</a:t>
            </a:r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12.11.2015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F0AF4-FD8F-4EB7-B53E-F8E941A4B72B}" type="slidenum">
              <a:rPr lang="fi-FI" smtClean="0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17778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Rajaussääntö 2 - kustannus/hyöty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Palveluvalikoimaan </a:t>
            </a:r>
            <a:r>
              <a:rPr lang="fi-FI" dirty="0"/>
              <a:t>ei </a:t>
            </a:r>
            <a:r>
              <a:rPr lang="fi-FI" dirty="0" smtClean="0"/>
              <a:t>kuulu terveyden- </a:t>
            </a:r>
            <a:r>
              <a:rPr lang="fi-FI" dirty="0"/>
              <a:t>ja sairaanhoidon toimenpide, tutkimus, hoito ja kuntoutus, </a:t>
            </a:r>
            <a:r>
              <a:rPr lang="fi-FI" dirty="0" smtClean="0"/>
              <a:t>…</a:t>
            </a:r>
          </a:p>
          <a:p>
            <a:r>
              <a:rPr lang="fi-FI" dirty="0"/>
              <a:t>jonka vaikuttavuus on vähäinen ja</a:t>
            </a:r>
          </a:p>
          <a:p>
            <a:r>
              <a:rPr lang="fi-FI" dirty="0" smtClean="0"/>
              <a:t>jonka aiheuttamat kustannukset ovat kohtuuttomat saavutettavissa olevaan terveyshyötyyn ja hoidolliseen arvoon nähden.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12.11.2015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F0AF4-FD8F-4EB7-B53E-F8E941A4B72B}" type="slidenum">
              <a:rPr lang="fi-FI" smtClean="0"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62765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Rajaussääntöjen analysointia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Mihin riskiä, hyötyä ja kustannuksia verrataan?</a:t>
            </a:r>
          </a:p>
          <a:p>
            <a:pPr lvl="1"/>
            <a:r>
              <a:rPr lang="fi-FI" dirty="0" smtClean="0"/>
              <a:t>vain harvoin vertailukohtana se, että ei tehdä mitään</a:t>
            </a:r>
            <a:r>
              <a:rPr lang="fi-FI" dirty="0"/>
              <a:t> </a:t>
            </a:r>
            <a:r>
              <a:rPr lang="fi-FI" dirty="0" smtClean="0">
                <a:sym typeface="Wingdings" panose="05000000000000000000" pitchFamily="2" charset="2"/>
              </a:rPr>
              <a:t> lisäriski, -hyöty, -kustannukset </a:t>
            </a:r>
          </a:p>
          <a:p>
            <a:r>
              <a:rPr lang="fi-FI" dirty="0" smtClean="0"/>
              <a:t>Absoluuttinen vai </a:t>
            </a:r>
            <a:r>
              <a:rPr lang="fi-FI" dirty="0"/>
              <a:t>suhteellinen lisäriski, -hyöty, -kustannukset </a:t>
            </a:r>
            <a:r>
              <a:rPr lang="fi-FI" dirty="0" smtClean="0"/>
              <a:t>(vai sekä että?)</a:t>
            </a:r>
            <a:endParaRPr lang="fi-FI" dirty="0"/>
          </a:p>
          <a:p>
            <a:r>
              <a:rPr lang="fi-FI" dirty="0" smtClean="0"/>
              <a:t>Kohtuuttomuus on arvosidonnaista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12.11.2015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F0AF4-FD8F-4EB7-B53E-F8E941A4B72B}" type="slidenum">
              <a:rPr lang="fi-FI" smtClean="0"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14697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Rajapintoja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fi-FI" dirty="0" smtClean="0"/>
              <a:t>Palveluvalikoima EI ota kantaa</a:t>
            </a:r>
          </a:p>
          <a:p>
            <a:r>
              <a:rPr lang="fi-FI" dirty="0" smtClean="0"/>
              <a:t>Siihen</a:t>
            </a:r>
            <a:r>
              <a:rPr lang="fi-FI" dirty="0"/>
              <a:t>, kenen tulee järjestää terveydenhuollon palvelut</a:t>
            </a:r>
          </a:p>
          <a:p>
            <a:r>
              <a:rPr lang="fi-FI" dirty="0"/>
              <a:t>Siihen, missä tai kuka tuottaa terveydenhuollon palvelut</a:t>
            </a:r>
          </a:p>
          <a:p>
            <a:r>
              <a:rPr lang="fi-FI" dirty="0"/>
              <a:t>Terveydenhuollon johtamiseen ja käytännön toimintatapoihin</a:t>
            </a:r>
          </a:p>
          <a:p>
            <a:r>
              <a:rPr lang="fi-FI" dirty="0"/>
              <a:t>Terveydenhuollon toimijoiden yhteistyöhön</a:t>
            </a:r>
          </a:p>
          <a:p>
            <a:r>
              <a:rPr lang="fi-FI" dirty="0"/>
              <a:t>Jonotusaikoihin, hoitotakuun määräaikojen toteutumiseen ja muuhun palveluiden käytännön saatavuuteen</a:t>
            </a:r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12.11.2015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F0AF4-FD8F-4EB7-B53E-F8E941A4B72B}" type="slidenum">
              <a:rPr lang="fi-FI" smtClean="0"/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2440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PALKO diapohj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ALKOset">
  <a:themeElements>
    <a:clrScheme name="Aul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Aul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Aul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Mukautettu suunnittelumalli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58052E947AA3754AA419CF775EDA4AA2" ma:contentTypeVersion="" ma:contentTypeDescription="Luo uusi asiakirja." ma:contentTypeScope="" ma:versionID="e0515aa605729d88b561075de8751837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dc5d0c2c2ee298487bfc6598426cc57b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C93F8EF-BDA3-48F6-BC16-03FFAB56983C}">
  <ds:schemaRefs>
    <ds:schemaRef ds:uri="http://purl.org/dc/dcmitype/"/>
    <ds:schemaRef ds:uri="http://purl.org/dc/elements/1.1/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E8604002-0D68-46EE-913C-4268AB5CB0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F667457B-164F-464B-B9B1-3100F469864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PALKO diapohja</Template>
  <TotalTime>653</TotalTime>
  <Words>465</Words>
  <Application>Microsoft Office PowerPoint</Application>
  <PresentationFormat>Näytössä katseltava diaesitys (4:3)</PresentationFormat>
  <Paragraphs>96</Paragraphs>
  <Slides>13</Slides>
  <Notes>1</Notes>
  <HiddenSlides>0</HiddenSlides>
  <MMClips>0</MMClips>
  <ScaleCrop>false</ScaleCrop>
  <HeadingPairs>
    <vt:vector size="4" baseType="variant">
      <vt:variant>
        <vt:lpstr>Teema</vt:lpstr>
      </vt:variant>
      <vt:variant>
        <vt:i4>3</vt:i4>
      </vt:variant>
      <vt:variant>
        <vt:lpstr>Dian otsikot</vt:lpstr>
      </vt:variant>
      <vt:variant>
        <vt:i4>13</vt:i4>
      </vt:variant>
    </vt:vector>
  </HeadingPairs>
  <TitlesOfParts>
    <vt:vector size="16" baseType="lpstr">
      <vt:lpstr>PALKO diapohja</vt:lpstr>
      <vt:lpstr>PALKOset</vt:lpstr>
      <vt:lpstr>1_Mukautettu suunnittelumalli</vt:lpstr>
      <vt:lpstr>Palveluvalikoiman säädösperusta,  rajaukset ja rajapinnat</vt:lpstr>
      <vt:lpstr>Sidonnaisuudet</vt:lpstr>
      <vt:lpstr>Säännökset</vt:lpstr>
      <vt:lpstr>Pääsääntö</vt:lpstr>
      <vt:lpstr>Pääsäännön analysointia</vt:lpstr>
      <vt:lpstr>Rajaussääntö 1  - hyöty/riski</vt:lpstr>
      <vt:lpstr>Rajaussääntö 2 - kustannus/hyöty</vt:lpstr>
      <vt:lpstr>Rajaussääntöjen analysointia</vt:lpstr>
      <vt:lpstr>Rajapintoja</vt:lpstr>
      <vt:lpstr>Rajapintoja - jatkuu </vt:lpstr>
      <vt:lpstr>Palveluvalikoima ja yksityinen terveydenhuolto</vt:lpstr>
      <vt:lpstr>Palveluvalikoimaneuvosto</vt:lpstr>
      <vt:lpstr>Lopuksi</vt:lpstr>
    </vt:vector>
  </TitlesOfParts>
  <Company>VIP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Palveluvalikoiman säädösperusta,  rajaukset ja rajapinnat</dc:title>
  <dc:creator>Reima Palonen</dc:creator>
  <cp:lastModifiedBy>stmkrat</cp:lastModifiedBy>
  <cp:revision>22</cp:revision>
  <cp:lastPrinted>2015-11-11T14:23:34Z</cp:lastPrinted>
  <dcterms:created xsi:type="dcterms:W3CDTF">2015-11-09T13:19:09Z</dcterms:created>
  <dcterms:modified xsi:type="dcterms:W3CDTF">2015-11-18T08:45:00Z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0x01010058052E947AA3754AA419CF775EDA4AA2</vt:lpwstr>
  </property>
</Properties>
</file>