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6" r:id="rId2"/>
    <p:sldId id="314" r:id="rId3"/>
    <p:sldId id="315" r:id="rId4"/>
    <p:sldId id="330" r:id="rId5"/>
    <p:sldId id="316" r:id="rId6"/>
    <p:sldId id="332" r:id="rId7"/>
    <p:sldId id="335" r:id="rId8"/>
    <p:sldId id="336" r:id="rId9"/>
    <p:sldId id="333" r:id="rId10"/>
    <p:sldId id="317" r:id="rId11"/>
    <p:sldId id="326" r:id="rId12"/>
    <p:sldId id="327" r:id="rId13"/>
    <p:sldId id="328" r:id="rId14"/>
    <p:sldId id="334" r:id="rId15"/>
    <p:sldId id="331" r:id="rId16"/>
    <p:sldId id="339" r:id="rId17"/>
    <p:sldId id="337" r:id="rId18"/>
    <p:sldId id="340" r:id="rId19"/>
    <p:sldId id="341" r:id="rId20"/>
    <p:sldId id="319" r:id="rId21"/>
    <p:sldId id="343" r:id="rId22"/>
    <p:sldId id="342" r:id="rId23"/>
    <p:sldId id="320" r:id="rId24"/>
    <p:sldId id="347" r:id="rId25"/>
    <p:sldId id="346" r:id="rId26"/>
    <p:sldId id="321" r:id="rId27"/>
    <p:sldId id="348" r:id="rId28"/>
    <p:sldId id="322" r:id="rId29"/>
    <p:sldId id="350" r:id="rId30"/>
    <p:sldId id="351" r:id="rId31"/>
    <p:sldId id="349" r:id="rId32"/>
    <p:sldId id="323" r:id="rId33"/>
    <p:sldId id="352" r:id="rId34"/>
    <p:sldId id="353" r:id="rId35"/>
    <p:sldId id="324" r:id="rId36"/>
    <p:sldId id="354" r:id="rId37"/>
    <p:sldId id="325" r:id="rId38"/>
    <p:sldId id="344" r:id="rId39"/>
    <p:sldId id="345" r:id="rId40"/>
    <p:sldId id="329" r:id="rId41"/>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5494"/>
    <a:srgbClr val="3166CF"/>
    <a:srgbClr val="3E6FD2"/>
    <a:srgbClr val="2D5EC1"/>
    <a:srgbClr val="BDDEFF"/>
    <a:srgbClr val="99CC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429" autoAdjust="0"/>
  </p:normalViewPr>
  <p:slideViewPr>
    <p:cSldViewPr>
      <p:cViewPr>
        <p:scale>
          <a:sx n="75" d="100"/>
          <a:sy n="75" d="100"/>
        </p:scale>
        <p:origin x="-2664" y="-648"/>
      </p:cViewPr>
      <p:guideLst>
        <p:guide orient="horz" pos="2160"/>
        <p:guide pos="2880"/>
      </p:guideLst>
    </p:cSldViewPr>
  </p:slideViewPr>
  <p:outlineViewPr>
    <p:cViewPr>
      <p:scale>
        <a:sx n="33" d="100"/>
        <a:sy n="33" d="100"/>
      </p:scale>
      <p:origin x="0" y="547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oleObject" Target="file:///C:\Users\thomsons\Documents\Data\EU%20SILC\EU%20SILC%20cost%20distance%20waiting%20all%20quintiles%20July%202015.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C:\Users\thomsons\AppData\Local\Temp\GHED%20NHA%20indicators%20HCE%20EU28%202013.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thomsons\Documents\SANTE%20Expert%20Panel\WG%20Access\Figure%20Traveltime.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'Poor rich CDW'!$A$2</c:f>
              <c:strCache>
                <c:ptCount val="1"/>
                <c:pt idx="0">
                  <c:v>Cost: poorest</c:v>
                </c:pt>
              </c:strCache>
            </c:strRef>
          </c:tx>
          <c:spPr>
            <a:ln>
              <a:solidFill>
                <a:srgbClr val="C00000"/>
              </a:solidFill>
            </a:ln>
          </c:spPr>
          <c:marker>
            <c:symbol val="square"/>
            <c:size val="5"/>
            <c:spPr>
              <a:solidFill>
                <a:srgbClr val="C00000"/>
              </a:solidFill>
              <a:ln>
                <a:solidFill>
                  <a:srgbClr val="C00000"/>
                </a:solidFill>
              </a:ln>
            </c:spPr>
          </c:marker>
          <c:cat>
            <c:strRef>
              <c:f>'Poor rich CDW'!$B$1:$J$1</c:f>
              <c:strCache>
                <c:ptCount val="9"/>
                <c:pt idx="0">
                  <c:v>2005</c:v>
                </c:pt>
                <c:pt idx="1">
                  <c:v>2006</c:v>
                </c:pt>
                <c:pt idx="2">
                  <c:v>2007</c:v>
                </c:pt>
                <c:pt idx="3">
                  <c:v>2008</c:v>
                </c:pt>
                <c:pt idx="4">
                  <c:v>2009</c:v>
                </c:pt>
                <c:pt idx="5">
                  <c:v>2010</c:v>
                </c:pt>
                <c:pt idx="6">
                  <c:v>2011</c:v>
                </c:pt>
                <c:pt idx="7">
                  <c:v>2012</c:v>
                </c:pt>
                <c:pt idx="8">
                  <c:v>2013</c:v>
                </c:pt>
              </c:strCache>
            </c:strRef>
          </c:cat>
          <c:val>
            <c:numRef>
              <c:f>'Poor rich CDW'!$B$2:$J$2</c:f>
              <c:numCache>
                <c:formatCode>#,##0.0</c:formatCode>
                <c:ptCount val="9"/>
                <c:pt idx="0">
                  <c:v>7.6</c:v>
                </c:pt>
                <c:pt idx="1">
                  <c:v>5.9</c:v>
                </c:pt>
                <c:pt idx="2">
                  <c:v>5.4</c:v>
                </c:pt>
                <c:pt idx="3">
                  <c:v>4.5</c:v>
                </c:pt>
                <c:pt idx="4">
                  <c:v>4.2</c:v>
                </c:pt>
                <c:pt idx="5">
                  <c:v>4.0999999999999996</c:v>
                </c:pt>
                <c:pt idx="6">
                  <c:v>4.8</c:v>
                </c:pt>
                <c:pt idx="7">
                  <c:v>4.5</c:v>
                </c:pt>
                <c:pt idx="8">
                  <c:v>4.9000000000000004</c:v>
                </c:pt>
              </c:numCache>
            </c:numRef>
          </c:val>
          <c:smooth val="0"/>
        </c:ser>
        <c:ser>
          <c:idx val="1"/>
          <c:order val="1"/>
          <c:tx>
            <c:strRef>
              <c:f>'Poor rich CDW'!$A$3</c:f>
              <c:strCache>
                <c:ptCount val="1"/>
                <c:pt idx="0">
                  <c:v>Waiting time poorest</c:v>
                </c:pt>
              </c:strCache>
            </c:strRef>
          </c:tx>
          <c:spPr>
            <a:ln>
              <a:solidFill>
                <a:srgbClr val="002060"/>
              </a:solidFill>
            </a:ln>
          </c:spPr>
          <c:marker>
            <c:symbol val="square"/>
            <c:size val="5"/>
            <c:spPr>
              <a:solidFill>
                <a:srgbClr val="002060"/>
              </a:solidFill>
              <a:ln>
                <a:solidFill>
                  <a:srgbClr val="002060"/>
                </a:solidFill>
              </a:ln>
            </c:spPr>
          </c:marker>
          <c:cat>
            <c:strRef>
              <c:f>'Poor rich CDW'!$B$1:$J$1</c:f>
              <c:strCache>
                <c:ptCount val="9"/>
                <c:pt idx="0">
                  <c:v>2005</c:v>
                </c:pt>
                <c:pt idx="1">
                  <c:v>2006</c:v>
                </c:pt>
                <c:pt idx="2">
                  <c:v>2007</c:v>
                </c:pt>
                <c:pt idx="3">
                  <c:v>2008</c:v>
                </c:pt>
                <c:pt idx="4">
                  <c:v>2009</c:v>
                </c:pt>
                <c:pt idx="5">
                  <c:v>2010</c:v>
                </c:pt>
                <c:pt idx="6">
                  <c:v>2011</c:v>
                </c:pt>
                <c:pt idx="7">
                  <c:v>2012</c:v>
                </c:pt>
                <c:pt idx="8">
                  <c:v>2013</c:v>
                </c:pt>
              </c:strCache>
            </c:strRef>
          </c:cat>
          <c:val>
            <c:numRef>
              <c:f>'Poor rich CDW'!$B$3:$J$3</c:f>
              <c:numCache>
                <c:formatCode>#,##0.0</c:formatCode>
                <c:ptCount val="9"/>
                <c:pt idx="0">
                  <c:v>1.2</c:v>
                </c:pt>
                <c:pt idx="1">
                  <c:v>1</c:v>
                </c:pt>
                <c:pt idx="2">
                  <c:v>0.8</c:v>
                </c:pt>
                <c:pt idx="3">
                  <c:v>0.9</c:v>
                </c:pt>
                <c:pt idx="4">
                  <c:v>1.1000000000000001</c:v>
                </c:pt>
                <c:pt idx="5">
                  <c:v>1.1000000000000001</c:v>
                </c:pt>
                <c:pt idx="6">
                  <c:v>1</c:v>
                </c:pt>
                <c:pt idx="7">
                  <c:v>1.1000000000000001</c:v>
                </c:pt>
                <c:pt idx="8">
                  <c:v>1.2</c:v>
                </c:pt>
              </c:numCache>
            </c:numRef>
          </c:val>
          <c:smooth val="0"/>
        </c:ser>
        <c:ser>
          <c:idx val="2"/>
          <c:order val="2"/>
          <c:tx>
            <c:strRef>
              <c:f>'Poor rich CDW'!$A$4</c:f>
              <c:strCache>
                <c:ptCount val="1"/>
                <c:pt idx="0">
                  <c:v>Lack of time: richest</c:v>
                </c:pt>
              </c:strCache>
            </c:strRef>
          </c:tx>
          <c:spPr>
            <a:ln>
              <a:solidFill>
                <a:srgbClr val="FFC000"/>
              </a:solidFill>
            </a:ln>
          </c:spPr>
          <c:marker>
            <c:symbol val="circle"/>
            <c:size val="7"/>
            <c:spPr>
              <a:solidFill>
                <a:srgbClr val="FFC000"/>
              </a:solidFill>
              <a:ln>
                <a:solidFill>
                  <a:srgbClr val="FFC000"/>
                </a:solidFill>
              </a:ln>
            </c:spPr>
          </c:marker>
          <c:cat>
            <c:strRef>
              <c:f>'Poor rich CDW'!$B$1:$J$1</c:f>
              <c:strCache>
                <c:ptCount val="9"/>
                <c:pt idx="0">
                  <c:v>2005</c:v>
                </c:pt>
                <c:pt idx="1">
                  <c:v>2006</c:v>
                </c:pt>
                <c:pt idx="2">
                  <c:v>2007</c:v>
                </c:pt>
                <c:pt idx="3">
                  <c:v>2008</c:v>
                </c:pt>
                <c:pt idx="4">
                  <c:v>2009</c:v>
                </c:pt>
                <c:pt idx="5">
                  <c:v>2010</c:v>
                </c:pt>
                <c:pt idx="6">
                  <c:v>2011</c:v>
                </c:pt>
                <c:pt idx="7">
                  <c:v>2012</c:v>
                </c:pt>
                <c:pt idx="8">
                  <c:v>2013</c:v>
                </c:pt>
              </c:strCache>
            </c:strRef>
          </c:cat>
          <c:val>
            <c:numRef>
              <c:f>'Poor rich CDW'!$B$4:$J$4</c:f>
              <c:numCache>
                <c:formatCode>#,##0.0</c:formatCode>
                <c:ptCount val="9"/>
                <c:pt idx="0">
                  <c:v>1.5</c:v>
                </c:pt>
                <c:pt idx="1">
                  <c:v>1.7</c:v>
                </c:pt>
                <c:pt idx="2">
                  <c:v>1.2</c:v>
                </c:pt>
                <c:pt idx="3">
                  <c:v>1.3</c:v>
                </c:pt>
                <c:pt idx="4">
                  <c:v>1.3</c:v>
                </c:pt>
                <c:pt idx="5">
                  <c:v>1.2</c:v>
                </c:pt>
                <c:pt idx="6">
                  <c:v>1.1000000000000001</c:v>
                </c:pt>
                <c:pt idx="7">
                  <c:v>0.9</c:v>
                </c:pt>
                <c:pt idx="8">
                  <c:v>1</c:v>
                </c:pt>
              </c:numCache>
            </c:numRef>
          </c:val>
          <c:smooth val="0"/>
        </c:ser>
        <c:ser>
          <c:idx val="3"/>
          <c:order val="3"/>
          <c:tx>
            <c:strRef>
              <c:f>'Poor rich CDW'!$A$5</c:f>
              <c:strCache>
                <c:ptCount val="1"/>
                <c:pt idx="0">
                  <c:v>Waiting time richest</c:v>
                </c:pt>
              </c:strCache>
            </c:strRef>
          </c:tx>
          <c:spPr>
            <a:ln>
              <a:solidFill>
                <a:srgbClr val="002060"/>
              </a:solidFill>
            </a:ln>
          </c:spPr>
          <c:marker>
            <c:symbol val="circle"/>
            <c:size val="7"/>
            <c:spPr>
              <a:solidFill>
                <a:srgbClr val="002060"/>
              </a:solidFill>
              <a:ln>
                <a:solidFill>
                  <a:srgbClr val="002060"/>
                </a:solidFill>
              </a:ln>
            </c:spPr>
          </c:marker>
          <c:cat>
            <c:strRef>
              <c:f>'Poor rich CDW'!$B$1:$J$1</c:f>
              <c:strCache>
                <c:ptCount val="9"/>
                <c:pt idx="0">
                  <c:v>2005</c:v>
                </c:pt>
                <c:pt idx="1">
                  <c:v>2006</c:v>
                </c:pt>
                <c:pt idx="2">
                  <c:v>2007</c:v>
                </c:pt>
                <c:pt idx="3">
                  <c:v>2008</c:v>
                </c:pt>
                <c:pt idx="4">
                  <c:v>2009</c:v>
                </c:pt>
                <c:pt idx="5">
                  <c:v>2010</c:v>
                </c:pt>
                <c:pt idx="6">
                  <c:v>2011</c:v>
                </c:pt>
                <c:pt idx="7">
                  <c:v>2012</c:v>
                </c:pt>
                <c:pt idx="8">
                  <c:v>2013</c:v>
                </c:pt>
              </c:strCache>
            </c:strRef>
          </c:cat>
          <c:val>
            <c:numRef>
              <c:f>'Poor rich CDW'!$B$5:$J$5</c:f>
              <c:numCache>
                <c:formatCode>#,##0.0</c:formatCode>
                <c:ptCount val="9"/>
                <c:pt idx="0">
                  <c:v>1.2</c:v>
                </c:pt>
                <c:pt idx="1">
                  <c:v>1</c:v>
                </c:pt>
                <c:pt idx="2">
                  <c:v>0.9</c:v>
                </c:pt>
                <c:pt idx="3">
                  <c:v>0.8</c:v>
                </c:pt>
                <c:pt idx="4">
                  <c:v>0.8</c:v>
                </c:pt>
                <c:pt idx="5">
                  <c:v>0.8</c:v>
                </c:pt>
                <c:pt idx="6">
                  <c:v>0.8</c:v>
                </c:pt>
                <c:pt idx="7">
                  <c:v>0.9</c:v>
                </c:pt>
                <c:pt idx="8">
                  <c:v>0.9</c:v>
                </c:pt>
              </c:numCache>
            </c:numRef>
          </c:val>
          <c:smooth val="0"/>
        </c:ser>
        <c:ser>
          <c:idx val="4"/>
          <c:order val="4"/>
          <c:tx>
            <c:strRef>
              <c:f>'Poor rich CDW'!$A$6</c:f>
              <c:strCache>
                <c:ptCount val="1"/>
                <c:pt idx="0">
                  <c:v>Lack of time: poorest</c:v>
                </c:pt>
              </c:strCache>
            </c:strRef>
          </c:tx>
          <c:spPr>
            <a:ln>
              <a:solidFill>
                <a:srgbClr val="FFC000"/>
              </a:solidFill>
            </a:ln>
          </c:spPr>
          <c:marker>
            <c:symbol val="square"/>
            <c:size val="5"/>
            <c:spPr>
              <a:solidFill>
                <a:srgbClr val="FFC000"/>
              </a:solidFill>
              <a:ln>
                <a:solidFill>
                  <a:srgbClr val="FFC000"/>
                </a:solidFill>
              </a:ln>
            </c:spPr>
          </c:marker>
          <c:cat>
            <c:strRef>
              <c:f>'Poor rich CDW'!$B$1:$J$1</c:f>
              <c:strCache>
                <c:ptCount val="9"/>
                <c:pt idx="0">
                  <c:v>2005</c:v>
                </c:pt>
                <c:pt idx="1">
                  <c:v>2006</c:v>
                </c:pt>
                <c:pt idx="2">
                  <c:v>2007</c:v>
                </c:pt>
                <c:pt idx="3">
                  <c:v>2008</c:v>
                </c:pt>
                <c:pt idx="4">
                  <c:v>2009</c:v>
                </c:pt>
                <c:pt idx="5">
                  <c:v>2010</c:v>
                </c:pt>
                <c:pt idx="6">
                  <c:v>2011</c:v>
                </c:pt>
                <c:pt idx="7">
                  <c:v>2012</c:v>
                </c:pt>
                <c:pt idx="8">
                  <c:v>2013</c:v>
                </c:pt>
              </c:strCache>
            </c:strRef>
          </c:cat>
          <c:val>
            <c:numRef>
              <c:f>'Poor rich CDW'!$B$6:$J$6</c:f>
              <c:numCache>
                <c:formatCode>#,##0.0</c:formatCode>
                <c:ptCount val="9"/>
                <c:pt idx="0">
                  <c:v>0.9</c:v>
                </c:pt>
                <c:pt idx="1">
                  <c:v>0.9</c:v>
                </c:pt>
                <c:pt idx="2">
                  <c:v>0.7000000000000004</c:v>
                </c:pt>
                <c:pt idx="3">
                  <c:v>0.9</c:v>
                </c:pt>
                <c:pt idx="4">
                  <c:v>0.9</c:v>
                </c:pt>
                <c:pt idx="5">
                  <c:v>0.8</c:v>
                </c:pt>
                <c:pt idx="6">
                  <c:v>0.7000000000000004</c:v>
                </c:pt>
                <c:pt idx="7">
                  <c:v>0.7000000000000004</c:v>
                </c:pt>
                <c:pt idx="8">
                  <c:v>0.7000000000000004</c:v>
                </c:pt>
              </c:numCache>
            </c:numRef>
          </c:val>
          <c:smooth val="0"/>
        </c:ser>
        <c:ser>
          <c:idx val="5"/>
          <c:order val="5"/>
          <c:tx>
            <c:strRef>
              <c:f>'Poor rich CDW'!$A$7</c:f>
              <c:strCache>
                <c:ptCount val="1"/>
                <c:pt idx="0">
                  <c:v>Cost: richest</c:v>
                </c:pt>
              </c:strCache>
            </c:strRef>
          </c:tx>
          <c:spPr>
            <a:ln>
              <a:solidFill>
                <a:srgbClr val="C00000"/>
              </a:solidFill>
            </a:ln>
          </c:spPr>
          <c:marker>
            <c:symbol val="circle"/>
            <c:size val="7"/>
            <c:spPr>
              <a:solidFill>
                <a:srgbClr val="C00000"/>
              </a:solidFill>
              <a:ln>
                <a:solidFill>
                  <a:srgbClr val="C00000"/>
                </a:solidFill>
              </a:ln>
            </c:spPr>
          </c:marker>
          <c:cat>
            <c:strRef>
              <c:f>'Poor rich CDW'!$B$1:$J$1</c:f>
              <c:strCache>
                <c:ptCount val="9"/>
                <c:pt idx="0">
                  <c:v>2005</c:v>
                </c:pt>
                <c:pt idx="1">
                  <c:v>2006</c:v>
                </c:pt>
                <c:pt idx="2">
                  <c:v>2007</c:v>
                </c:pt>
                <c:pt idx="3">
                  <c:v>2008</c:v>
                </c:pt>
                <c:pt idx="4">
                  <c:v>2009</c:v>
                </c:pt>
                <c:pt idx="5">
                  <c:v>2010</c:v>
                </c:pt>
                <c:pt idx="6">
                  <c:v>2011</c:v>
                </c:pt>
                <c:pt idx="7">
                  <c:v>2012</c:v>
                </c:pt>
                <c:pt idx="8">
                  <c:v>2013</c:v>
                </c:pt>
              </c:strCache>
            </c:strRef>
          </c:cat>
          <c:val>
            <c:numRef>
              <c:f>'Poor rich CDW'!$B$7:$J$7</c:f>
              <c:numCache>
                <c:formatCode>#,##0.0</c:formatCode>
                <c:ptCount val="9"/>
                <c:pt idx="0">
                  <c:v>1.1000000000000001</c:v>
                </c:pt>
                <c:pt idx="1">
                  <c:v>0.8</c:v>
                </c:pt>
                <c:pt idx="2">
                  <c:v>0.60000000000000042</c:v>
                </c:pt>
                <c:pt idx="3">
                  <c:v>0.5</c:v>
                </c:pt>
                <c:pt idx="4">
                  <c:v>0.5</c:v>
                </c:pt>
                <c:pt idx="5">
                  <c:v>0.5</c:v>
                </c:pt>
                <c:pt idx="6">
                  <c:v>0.60000000000000042</c:v>
                </c:pt>
                <c:pt idx="7">
                  <c:v>0.5</c:v>
                </c:pt>
                <c:pt idx="8">
                  <c:v>0.60000000000000042</c:v>
                </c:pt>
              </c:numCache>
            </c:numRef>
          </c:val>
          <c:smooth val="0"/>
        </c:ser>
        <c:ser>
          <c:idx val="6"/>
          <c:order val="6"/>
          <c:tx>
            <c:strRef>
              <c:f>'Poor rich CDW'!$A$8</c:f>
              <c:strCache>
                <c:ptCount val="1"/>
                <c:pt idx="0">
                  <c:v>Distance: poorest</c:v>
                </c:pt>
              </c:strCache>
            </c:strRef>
          </c:tx>
          <c:spPr>
            <a:ln>
              <a:solidFill>
                <a:srgbClr val="0070C0"/>
              </a:solidFill>
            </a:ln>
          </c:spPr>
          <c:marker>
            <c:symbol val="square"/>
            <c:size val="5"/>
            <c:spPr>
              <a:solidFill>
                <a:srgbClr val="0070C0"/>
              </a:solidFill>
              <a:ln>
                <a:solidFill>
                  <a:srgbClr val="0070C0"/>
                </a:solidFill>
              </a:ln>
            </c:spPr>
          </c:marker>
          <c:cat>
            <c:strRef>
              <c:f>'Poor rich CDW'!$B$1:$J$1</c:f>
              <c:strCache>
                <c:ptCount val="9"/>
                <c:pt idx="0">
                  <c:v>2005</c:v>
                </c:pt>
                <c:pt idx="1">
                  <c:v>2006</c:v>
                </c:pt>
                <c:pt idx="2">
                  <c:v>2007</c:v>
                </c:pt>
                <c:pt idx="3">
                  <c:v>2008</c:v>
                </c:pt>
                <c:pt idx="4">
                  <c:v>2009</c:v>
                </c:pt>
                <c:pt idx="5">
                  <c:v>2010</c:v>
                </c:pt>
                <c:pt idx="6">
                  <c:v>2011</c:v>
                </c:pt>
                <c:pt idx="7">
                  <c:v>2012</c:v>
                </c:pt>
                <c:pt idx="8">
                  <c:v>2013</c:v>
                </c:pt>
              </c:strCache>
            </c:strRef>
          </c:cat>
          <c:val>
            <c:numRef>
              <c:f>'Poor rich CDW'!$B$8:$J$8</c:f>
              <c:numCache>
                <c:formatCode>#,##0.0</c:formatCode>
                <c:ptCount val="9"/>
                <c:pt idx="0">
                  <c:v>0.30000000000000021</c:v>
                </c:pt>
                <c:pt idx="1">
                  <c:v>0.30000000000000021</c:v>
                </c:pt>
                <c:pt idx="2">
                  <c:v>0.30000000000000021</c:v>
                </c:pt>
                <c:pt idx="3">
                  <c:v>0.30000000000000021</c:v>
                </c:pt>
                <c:pt idx="4">
                  <c:v>0.4</c:v>
                </c:pt>
                <c:pt idx="5">
                  <c:v>0.4</c:v>
                </c:pt>
                <c:pt idx="6">
                  <c:v>0.30000000000000021</c:v>
                </c:pt>
                <c:pt idx="7">
                  <c:v>0.30000000000000021</c:v>
                </c:pt>
                <c:pt idx="8">
                  <c:v>0.30000000000000021</c:v>
                </c:pt>
              </c:numCache>
            </c:numRef>
          </c:val>
          <c:smooth val="0"/>
        </c:ser>
        <c:ser>
          <c:idx val="7"/>
          <c:order val="7"/>
          <c:tx>
            <c:strRef>
              <c:f>'Poor rich CDW'!$A$9</c:f>
              <c:strCache>
                <c:ptCount val="1"/>
                <c:pt idx="0">
                  <c:v>Distance: richest</c:v>
                </c:pt>
              </c:strCache>
            </c:strRef>
          </c:tx>
          <c:spPr>
            <a:ln>
              <a:solidFill>
                <a:srgbClr val="0070C0"/>
              </a:solidFill>
            </a:ln>
          </c:spPr>
          <c:marker>
            <c:symbol val="circle"/>
            <c:size val="7"/>
            <c:spPr>
              <a:solidFill>
                <a:srgbClr val="0070C0"/>
              </a:solidFill>
              <a:ln>
                <a:solidFill>
                  <a:srgbClr val="0070C0"/>
                </a:solidFill>
              </a:ln>
            </c:spPr>
          </c:marker>
          <c:cat>
            <c:strRef>
              <c:f>'Poor rich CDW'!$B$1:$J$1</c:f>
              <c:strCache>
                <c:ptCount val="9"/>
                <c:pt idx="0">
                  <c:v>2005</c:v>
                </c:pt>
                <c:pt idx="1">
                  <c:v>2006</c:v>
                </c:pt>
                <c:pt idx="2">
                  <c:v>2007</c:v>
                </c:pt>
                <c:pt idx="3">
                  <c:v>2008</c:v>
                </c:pt>
                <c:pt idx="4">
                  <c:v>2009</c:v>
                </c:pt>
                <c:pt idx="5">
                  <c:v>2010</c:v>
                </c:pt>
                <c:pt idx="6">
                  <c:v>2011</c:v>
                </c:pt>
                <c:pt idx="7">
                  <c:v>2012</c:v>
                </c:pt>
                <c:pt idx="8">
                  <c:v>2013</c:v>
                </c:pt>
              </c:strCache>
            </c:strRef>
          </c:cat>
          <c:val>
            <c:numRef>
              <c:f>'Poor rich CDW'!$B$9:$J$9</c:f>
              <c:numCache>
                <c:formatCode>#,##0.0</c:formatCode>
                <c:ptCount val="9"/>
                <c:pt idx="0">
                  <c:v>0.1</c:v>
                </c:pt>
                <c:pt idx="1">
                  <c:v>0.1</c:v>
                </c:pt>
                <c:pt idx="2">
                  <c:v>0.1</c:v>
                </c:pt>
                <c:pt idx="3">
                  <c:v>0.1</c:v>
                </c:pt>
                <c:pt idx="4">
                  <c:v>0.1</c:v>
                </c:pt>
                <c:pt idx="5">
                  <c:v>0</c:v>
                </c:pt>
                <c:pt idx="6">
                  <c:v>0</c:v>
                </c:pt>
                <c:pt idx="7">
                  <c:v>0.1</c:v>
                </c:pt>
                <c:pt idx="8">
                  <c:v>0</c:v>
                </c:pt>
              </c:numCache>
            </c:numRef>
          </c:val>
          <c:smooth val="0"/>
        </c:ser>
        <c:dLbls>
          <c:showLegendKey val="0"/>
          <c:showVal val="0"/>
          <c:showCatName val="0"/>
          <c:showSerName val="0"/>
          <c:showPercent val="0"/>
          <c:showBubbleSize val="0"/>
        </c:dLbls>
        <c:marker val="1"/>
        <c:smooth val="0"/>
        <c:axId val="77787520"/>
        <c:axId val="77789056"/>
      </c:lineChart>
      <c:catAx>
        <c:axId val="77787520"/>
        <c:scaling>
          <c:orientation val="minMax"/>
        </c:scaling>
        <c:delete val="0"/>
        <c:axPos val="b"/>
        <c:numFmt formatCode="General" sourceLinked="0"/>
        <c:majorTickMark val="out"/>
        <c:minorTickMark val="none"/>
        <c:tickLblPos val="nextTo"/>
        <c:txPr>
          <a:bodyPr rot="-5400000" vert="horz"/>
          <a:lstStyle/>
          <a:p>
            <a:pPr>
              <a:defRPr/>
            </a:pPr>
            <a:endParaRPr lang="fi-FI"/>
          </a:p>
        </c:txPr>
        <c:crossAx val="77789056"/>
        <c:crosses val="autoZero"/>
        <c:auto val="1"/>
        <c:lblAlgn val="ctr"/>
        <c:lblOffset val="100"/>
        <c:noMultiLvlLbl val="0"/>
      </c:catAx>
      <c:valAx>
        <c:axId val="77789056"/>
        <c:scaling>
          <c:orientation val="minMax"/>
        </c:scaling>
        <c:delete val="0"/>
        <c:axPos val="l"/>
        <c:majorGridlines>
          <c:spPr>
            <a:ln>
              <a:solidFill>
                <a:schemeClr val="bg1">
                  <a:lumMod val="75000"/>
                </a:schemeClr>
              </a:solidFill>
              <a:prstDash val="dash"/>
            </a:ln>
          </c:spPr>
        </c:majorGridlines>
        <c:numFmt formatCode="#,##0" sourceLinked="0"/>
        <c:majorTickMark val="out"/>
        <c:minorTickMark val="none"/>
        <c:tickLblPos val="nextTo"/>
        <c:spPr>
          <a:ln>
            <a:noFill/>
          </a:ln>
        </c:spPr>
        <c:crossAx val="77787520"/>
        <c:crosses val="autoZero"/>
        <c:crossBetween val="midCat"/>
      </c:valAx>
    </c:plotArea>
    <c:legend>
      <c:legendPos val="r"/>
      <c:layout>
        <c:manualLayout>
          <c:xMode val="edge"/>
          <c:yMode val="edge"/>
          <c:x val="0.72409687843310389"/>
          <c:y val="0.33912020047267888"/>
          <c:w val="0.26189261368598632"/>
          <c:h val="0.62040213299129454"/>
        </c:manualLayout>
      </c:layout>
      <c:overlay val="0"/>
    </c:legend>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fi-FI"/>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spPr>
            <a:solidFill>
              <a:schemeClr val="tx1"/>
            </a:solidFill>
          </c:spPr>
          <c:invertIfNegative val="0"/>
          <c:dPt>
            <c:idx val="13"/>
            <c:invertIfNegative val="0"/>
            <c:bubble3D val="0"/>
            <c:spPr>
              <a:solidFill>
                <a:srgbClr val="FF0000"/>
              </a:solidFill>
            </c:spPr>
          </c:dPt>
          <c:cat>
            <c:strRef>
              <c:f>'OOPs % TEH'!$A$2:$A$29</c:f>
              <c:strCache>
                <c:ptCount val="28"/>
                <c:pt idx="0">
                  <c:v>Netherlands</c:v>
                </c:pt>
                <c:pt idx="1">
                  <c:v>France</c:v>
                </c:pt>
                <c:pt idx="2">
                  <c:v>United Kingdom</c:v>
                </c:pt>
                <c:pt idx="3">
                  <c:v>Luxembourg</c:v>
                </c:pt>
                <c:pt idx="4">
                  <c:v>Slovenia</c:v>
                </c:pt>
                <c:pt idx="5">
                  <c:v>Croatia</c:v>
                </c:pt>
                <c:pt idx="6">
                  <c:v>Denmark</c:v>
                </c:pt>
                <c:pt idx="7">
                  <c:v>Germany</c:v>
                </c:pt>
                <c:pt idx="8">
                  <c:v>Czech Republic</c:v>
                </c:pt>
                <c:pt idx="9">
                  <c:v>Austria</c:v>
                </c:pt>
                <c:pt idx="10">
                  <c:v>Sweden</c:v>
                </c:pt>
                <c:pt idx="11">
                  <c:v>Ireland</c:v>
                </c:pt>
                <c:pt idx="12">
                  <c:v>Italy</c:v>
                </c:pt>
                <c:pt idx="13">
                  <c:v>Finland</c:v>
                </c:pt>
                <c:pt idx="14">
                  <c:v>Estonia</c:v>
                </c:pt>
                <c:pt idx="15">
                  <c:v>Romania</c:v>
                </c:pt>
                <c:pt idx="16">
                  <c:v>Belgium</c:v>
                </c:pt>
                <c:pt idx="17">
                  <c:v>Slovakia</c:v>
                </c:pt>
                <c:pt idx="18">
                  <c:v>Spain</c:v>
                </c:pt>
                <c:pt idx="19">
                  <c:v>Poland</c:v>
                </c:pt>
                <c:pt idx="20">
                  <c:v>Greece</c:v>
                </c:pt>
                <c:pt idx="21">
                  <c:v>Portugal</c:v>
                </c:pt>
                <c:pt idx="22">
                  <c:v>Hungary</c:v>
                </c:pt>
                <c:pt idx="23">
                  <c:v>Malta</c:v>
                </c:pt>
                <c:pt idx="24">
                  <c:v>Lithuania</c:v>
                </c:pt>
                <c:pt idx="25">
                  <c:v>Latvia</c:v>
                </c:pt>
                <c:pt idx="26">
                  <c:v>Bulgaria</c:v>
                </c:pt>
                <c:pt idx="27">
                  <c:v>Cyprus</c:v>
                </c:pt>
              </c:strCache>
            </c:strRef>
          </c:cat>
          <c:val>
            <c:numRef>
              <c:f>'OOPs % TEH'!$B$2:$B$29</c:f>
              <c:numCache>
                <c:formatCode>#,##0.00</c:formatCode>
                <c:ptCount val="28"/>
                <c:pt idx="0">
                  <c:v>5.3943633400000008</c:v>
                </c:pt>
                <c:pt idx="1">
                  <c:v>7.3986303599999879</c:v>
                </c:pt>
                <c:pt idx="2">
                  <c:v>9.2887860300000025</c:v>
                </c:pt>
                <c:pt idx="3">
                  <c:v>10.79668944</c:v>
                </c:pt>
                <c:pt idx="4">
                  <c:v>12.108809949999999</c:v>
                </c:pt>
                <c:pt idx="5">
                  <c:v>12.46292918</c:v>
                </c:pt>
                <c:pt idx="6">
                  <c:v>12.792323029999999</c:v>
                </c:pt>
                <c:pt idx="7">
                  <c:v>12.885097910000011</c:v>
                </c:pt>
                <c:pt idx="8">
                  <c:v>15.707759100000001</c:v>
                </c:pt>
                <c:pt idx="9">
                  <c:v>15.806427600000006</c:v>
                </c:pt>
                <c:pt idx="10">
                  <c:v>16.321608740000023</c:v>
                </c:pt>
                <c:pt idx="11">
                  <c:v>16.838536499999989</c:v>
                </c:pt>
                <c:pt idx="12">
                  <c:v>18.008038359999986</c:v>
                </c:pt>
                <c:pt idx="13">
                  <c:v>18.540314599999967</c:v>
                </c:pt>
                <c:pt idx="14">
                  <c:v>18.88714298999998</c:v>
                </c:pt>
                <c:pt idx="15">
                  <c:v>19.685002719999989</c:v>
                </c:pt>
                <c:pt idx="16">
                  <c:v>19.911657710000025</c:v>
                </c:pt>
                <c:pt idx="17">
                  <c:v>22.142428979999966</c:v>
                </c:pt>
                <c:pt idx="18">
                  <c:v>22.795388529999986</c:v>
                </c:pt>
                <c:pt idx="19">
                  <c:v>22.813576219999987</c:v>
                </c:pt>
                <c:pt idx="20">
                  <c:v>26.386745829999981</c:v>
                </c:pt>
                <c:pt idx="21">
                  <c:v>26.628543209999954</c:v>
                </c:pt>
                <c:pt idx="22">
                  <c:v>27.493289489999981</c:v>
                </c:pt>
                <c:pt idx="23">
                  <c:v>31.530970600000014</c:v>
                </c:pt>
                <c:pt idx="24">
                  <c:v>32.632302770000038</c:v>
                </c:pt>
                <c:pt idx="25">
                  <c:v>36.453630510000004</c:v>
                </c:pt>
                <c:pt idx="26">
                  <c:v>39.633020140000013</c:v>
                </c:pt>
                <c:pt idx="27">
                  <c:v>46.41607724</c:v>
                </c:pt>
              </c:numCache>
            </c:numRef>
          </c:val>
        </c:ser>
        <c:dLbls>
          <c:showLegendKey val="0"/>
          <c:showVal val="0"/>
          <c:showCatName val="0"/>
          <c:showSerName val="0"/>
          <c:showPercent val="0"/>
          <c:showBubbleSize val="0"/>
        </c:dLbls>
        <c:gapWidth val="51"/>
        <c:axId val="93096192"/>
        <c:axId val="93110272"/>
      </c:barChart>
      <c:catAx>
        <c:axId val="93096192"/>
        <c:scaling>
          <c:orientation val="minMax"/>
        </c:scaling>
        <c:delete val="0"/>
        <c:axPos val="b"/>
        <c:numFmt formatCode="General" sourceLinked="0"/>
        <c:majorTickMark val="none"/>
        <c:minorTickMark val="none"/>
        <c:tickLblPos val="nextTo"/>
        <c:txPr>
          <a:bodyPr rot="-5400000" vert="horz"/>
          <a:lstStyle/>
          <a:p>
            <a:pPr>
              <a:defRPr/>
            </a:pPr>
            <a:endParaRPr lang="fi-FI"/>
          </a:p>
        </c:txPr>
        <c:crossAx val="93110272"/>
        <c:crosses val="autoZero"/>
        <c:auto val="1"/>
        <c:lblAlgn val="ctr"/>
        <c:lblOffset val="100"/>
        <c:noMultiLvlLbl val="0"/>
      </c:catAx>
      <c:valAx>
        <c:axId val="93110272"/>
        <c:scaling>
          <c:orientation val="minMax"/>
        </c:scaling>
        <c:delete val="0"/>
        <c:axPos val="l"/>
        <c:majorGridlines>
          <c:spPr>
            <a:ln>
              <a:solidFill>
                <a:schemeClr val="bg1">
                  <a:lumMod val="75000"/>
                </a:schemeClr>
              </a:solidFill>
              <a:prstDash val="dash"/>
            </a:ln>
          </c:spPr>
        </c:majorGridlines>
        <c:numFmt formatCode="#,##0" sourceLinked="0"/>
        <c:majorTickMark val="out"/>
        <c:minorTickMark val="none"/>
        <c:tickLblPos val="nextTo"/>
        <c:spPr>
          <a:ln>
            <a:noFill/>
          </a:ln>
        </c:spPr>
        <c:crossAx val="93096192"/>
        <c:crosses val="autoZero"/>
        <c:crossBetween val="between"/>
      </c:valAx>
    </c:plotArea>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fi-FI"/>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Blad1!$B$1</c:f>
              <c:strCache>
                <c:ptCount val="1"/>
                <c:pt idx="0">
                  <c:v>More than 20 minutes </c:v>
                </c:pt>
              </c:strCache>
            </c:strRef>
          </c:tx>
          <c:spPr>
            <a:solidFill>
              <a:schemeClr val="tx1"/>
            </a:solidFill>
          </c:spPr>
          <c:invertIfNegative val="0"/>
          <c:dPt>
            <c:idx val="6"/>
            <c:invertIfNegative val="0"/>
            <c:bubble3D val="0"/>
            <c:spPr>
              <a:solidFill>
                <a:srgbClr val="FF0000"/>
              </a:solidFill>
            </c:spPr>
          </c:dPt>
          <c:cat>
            <c:strRef>
              <c:f>Blad1!$A$2:$A$32</c:f>
              <c:strCache>
                <c:ptCount val="26"/>
                <c:pt idx="0">
                  <c:v>Netherlands</c:v>
                </c:pt>
                <c:pt idx="1">
                  <c:v>England</c:v>
                </c:pt>
                <c:pt idx="2">
                  <c:v>Belgium</c:v>
                </c:pt>
                <c:pt idx="3">
                  <c:v>Denmark</c:v>
                </c:pt>
                <c:pt idx="4">
                  <c:v>Italy</c:v>
                </c:pt>
                <c:pt idx="5">
                  <c:v>Luxembourg</c:v>
                </c:pt>
                <c:pt idx="6">
                  <c:v>Finland</c:v>
                </c:pt>
                <c:pt idx="7">
                  <c:v>Germany</c:v>
                </c:pt>
                <c:pt idx="8">
                  <c:v>Sweden</c:v>
                </c:pt>
                <c:pt idx="9">
                  <c:v>Ireland</c:v>
                </c:pt>
                <c:pt idx="10">
                  <c:v>Austria</c:v>
                </c:pt>
                <c:pt idx="11">
                  <c:v>Malta</c:v>
                </c:pt>
                <c:pt idx="12">
                  <c:v>Portugal</c:v>
                </c:pt>
                <c:pt idx="13">
                  <c:v>Slovenia</c:v>
                </c:pt>
                <c:pt idx="14">
                  <c:v>Spain</c:v>
                </c:pt>
                <c:pt idx="15">
                  <c:v>Hungary</c:v>
                </c:pt>
                <c:pt idx="16">
                  <c:v>Cyprus</c:v>
                </c:pt>
                <c:pt idx="17">
                  <c:v>Greece</c:v>
                </c:pt>
                <c:pt idx="18">
                  <c:v>Estonia</c:v>
                </c:pt>
                <c:pt idx="19">
                  <c:v>Poland</c:v>
                </c:pt>
                <c:pt idx="20">
                  <c:v>Czech Republic</c:v>
                </c:pt>
                <c:pt idx="21">
                  <c:v>Latvia</c:v>
                </c:pt>
                <c:pt idx="22">
                  <c:v>Lithuania</c:v>
                </c:pt>
                <c:pt idx="23">
                  <c:v>Bulgaria</c:v>
                </c:pt>
                <c:pt idx="24">
                  <c:v>Romania</c:v>
                </c:pt>
                <c:pt idx="25">
                  <c:v>Slovakia</c:v>
                </c:pt>
              </c:strCache>
            </c:strRef>
          </c:cat>
          <c:val>
            <c:numRef>
              <c:f>Blad1!$B$2:$B$32</c:f>
              <c:numCache>
                <c:formatCode>0.00%</c:formatCode>
                <c:ptCount val="26"/>
                <c:pt idx="0">
                  <c:v>5.3999999999999999E-2</c:v>
                </c:pt>
                <c:pt idx="1">
                  <c:v>0.10500000000000002</c:v>
                </c:pt>
                <c:pt idx="2">
                  <c:v>0.13500000000000001</c:v>
                </c:pt>
                <c:pt idx="3">
                  <c:v>0.14300000000000004</c:v>
                </c:pt>
                <c:pt idx="4">
                  <c:v>0.14400000000000004</c:v>
                </c:pt>
                <c:pt idx="5">
                  <c:v>0.15100000000000011</c:v>
                </c:pt>
                <c:pt idx="6">
                  <c:v>0.16800000000000001</c:v>
                </c:pt>
                <c:pt idx="7">
                  <c:v>0.17500000000000004</c:v>
                </c:pt>
                <c:pt idx="8">
                  <c:v>0.18400000000000011</c:v>
                </c:pt>
                <c:pt idx="9">
                  <c:v>0.18500000000000011</c:v>
                </c:pt>
                <c:pt idx="10">
                  <c:v>0.20600000000000004</c:v>
                </c:pt>
                <c:pt idx="11">
                  <c:v>0.21200000000000011</c:v>
                </c:pt>
                <c:pt idx="12">
                  <c:v>0.21300000000000011</c:v>
                </c:pt>
                <c:pt idx="13">
                  <c:v>0.253</c:v>
                </c:pt>
                <c:pt idx="14">
                  <c:v>0.26300000000000001</c:v>
                </c:pt>
                <c:pt idx="15">
                  <c:v>0.27500000000000002</c:v>
                </c:pt>
                <c:pt idx="16">
                  <c:v>0.29700000000000026</c:v>
                </c:pt>
                <c:pt idx="17">
                  <c:v>0.31600000000000023</c:v>
                </c:pt>
                <c:pt idx="18">
                  <c:v>0.33300000000000035</c:v>
                </c:pt>
                <c:pt idx="19">
                  <c:v>0.33400000000000035</c:v>
                </c:pt>
                <c:pt idx="20">
                  <c:v>0.39300000000000035</c:v>
                </c:pt>
                <c:pt idx="21">
                  <c:v>0.4090000000000002</c:v>
                </c:pt>
                <c:pt idx="22">
                  <c:v>0.42400000000000027</c:v>
                </c:pt>
                <c:pt idx="23">
                  <c:v>0.45100000000000001</c:v>
                </c:pt>
                <c:pt idx="24">
                  <c:v>0.46</c:v>
                </c:pt>
                <c:pt idx="25">
                  <c:v>0.7020000000000004</c:v>
                </c:pt>
              </c:numCache>
            </c:numRef>
          </c:val>
        </c:ser>
        <c:dLbls>
          <c:showLegendKey val="0"/>
          <c:showVal val="0"/>
          <c:showCatName val="0"/>
          <c:showSerName val="0"/>
          <c:showPercent val="0"/>
          <c:showBubbleSize val="0"/>
        </c:dLbls>
        <c:gapWidth val="50"/>
        <c:axId val="93119616"/>
        <c:axId val="93121152"/>
      </c:barChart>
      <c:catAx>
        <c:axId val="93119616"/>
        <c:scaling>
          <c:orientation val="minMax"/>
        </c:scaling>
        <c:delete val="0"/>
        <c:axPos val="b"/>
        <c:numFmt formatCode="General" sourceLinked="0"/>
        <c:majorTickMark val="none"/>
        <c:minorTickMark val="none"/>
        <c:tickLblPos val="nextTo"/>
        <c:txPr>
          <a:bodyPr rot="-5400000" vert="horz"/>
          <a:lstStyle/>
          <a:p>
            <a:pPr>
              <a:defRPr/>
            </a:pPr>
            <a:endParaRPr lang="fi-FI"/>
          </a:p>
        </c:txPr>
        <c:crossAx val="93121152"/>
        <c:crosses val="autoZero"/>
        <c:auto val="1"/>
        <c:lblAlgn val="ctr"/>
        <c:lblOffset val="100"/>
        <c:noMultiLvlLbl val="0"/>
      </c:catAx>
      <c:valAx>
        <c:axId val="93121152"/>
        <c:scaling>
          <c:orientation val="minMax"/>
          <c:max val="1"/>
        </c:scaling>
        <c:delete val="0"/>
        <c:axPos val="l"/>
        <c:majorGridlines>
          <c:spPr>
            <a:ln>
              <a:solidFill>
                <a:schemeClr val="bg1">
                  <a:lumMod val="75000"/>
                </a:schemeClr>
              </a:solidFill>
              <a:prstDash val="dash"/>
            </a:ln>
          </c:spPr>
        </c:majorGridlines>
        <c:numFmt formatCode="0%" sourceLinked="0"/>
        <c:majorTickMark val="none"/>
        <c:minorTickMark val="none"/>
        <c:tickLblPos val="nextTo"/>
        <c:spPr>
          <a:ln>
            <a:noFill/>
          </a:ln>
        </c:spPr>
        <c:crossAx val="93119616"/>
        <c:crosses val="autoZero"/>
        <c:crossBetween val="between"/>
      </c:valAx>
    </c:plotArea>
    <c:plotVisOnly val="1"/>
    <c:dispBlanksAs val="gap"/>
    <c:showDLblsOverMax val="0"/>
  </c:chart>
  <c:spPr>
    <a:ln>
      <a:noFill/>
    </a:ln>
  </c:spPr>
  <c:txPr>
    <a:bodyPr/>
    <a:lstStyle/>
    <a:p>
      <a:pPr>
        <a:defRPr>
          <a:latin typeface="Arial" panose="020B0604020202020204" pitchFamily="34" charset="0"/>
          <a:cs typeface="Arial" panose="020B0604020202020204" pitchFamily="34" charset="0"/>
        </a:defRPr>
      </a:pPr>
      <a:endParaRPr lang="fi-FI"/>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dirty="0">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dirty="0">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dirty="0">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D993359D-36EA-433F-B780-2CF6A392A10F}" type="slidenum">
              <a:rPr lang="en-GB"/>
              <a:pPr>
                <a:defRPr/>
              </a:pPr>
              <a:t>‹#›</a:t>
            </a:fld>
            <a:endParaRPr lang="en-GB" dirty="0"/>
          </a:p>
        </p:txBody>
      </p:sp>
    </p:spTree>
    <p:extLst>
      <p:ext uri="{BB962C8B-B14F-4D97-AF65-F5344CB8AC3E}">
        <p14:creationId xmlns:p14="http://schemas.microsoft.com/office/powerpoint/2010/main" val="3649805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dirty="0">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dirty="0">
                <a:solidFill>
                  <a:schemeClr val="tx1"/>
                </a:solidFill>
                <a:latin typeface="Arial" charset="0"/>
              </a:defRPr>
            </a:lvl1pPr>
          </a:lstStyle>
          <a:p>
            <a:pPr>
              <a:defRPr/>
            </a:pPr>
            <a:endParaRPr lang="en-GB"/>
          </a:p>
        </p:txBody>
      </p:sp>
      <p:sp>
        <p:nvSpPr>
          <p:cNvPr id="45060" name="Rectangle 4"/>
          <p:cNvSpPr>
            <a:spLocks noRo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dirty="0">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6B6E69E4-1752-48D1-B46A-81A688A57123}" type="slidenum">
              <a:rPr lang="en-GB"/>
              <a:pPr>
                <a:defRPr/>
              </a:pPr>
              <a:t>‹#›</a:t>
            </a:fld>
            <a:endParaRPr lang="en-GB" dirty="0"/>
          </a:p>
        </p:txBody>
      </p:sp>
    </p:spTree>
    <p:extLst>
      <p:ext uri="{BB962C8B-B14F-4D97-AF65-F5344CB8AC3E}">
        <p14:creationId xmlns:p14="http://schemas.microsoft.com/office/powerpoint/2010/main" val="8132925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ian kuvan paikkamerkki 1"/>
          <p:cNvSpPr>
            <a:spLocks noGrp="1" noRot="1" noChangeAspect="1" noTextEdit="1"/>
          </p:cNvSpPr>
          <p:nvPr>
            <p:ph type="sldImg"/>
          </p:nvPr>
        </p:nvSpPr>
        <p:spPr>
          <a:ln/>
        </p:spPr>
      </p:sp>
      <p:sp>
        <p:nvSpPr>
          <p:cNvPr id="46083" name="Huomautusten paikkamerkki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46084" name="Dian numeron paikkamerkki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902EC190-9AE3-466C-8F53-2B47B54C5349}" type="slidenum">
              <a:rPr lang="en-GB" altLang="fi-FI" smtClean="0">
                <a:solidFill>
                  <a:schemeClr val="tx1"/>
                </a:solidFill>
                <a:latin typeface="Arial" charset="0"/>
              </a:rPr>
              <a:pPr eaLnBrk="1" hangingPunct="1"/>
              <a:t>2</a:t>
            </a:fld>
            <a:endParaRPr lang="en-GB" altLang="fi-FI" smtClean="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ian kuvan paikkamerkki 1"/>
          <p:cNvSpPr>
            <a:spLocks noGrp="1" noRot="1" noChangeAspect="1" noTextEdit="1"/>
          </p:cNvSpPr>
          <p:nvPr>
            <p:ph type="sldImg"/>
          </p:nvPr>
        </p:nvSpPr>
        <p:spPr>
          <a:ln/>
        </p:spPr>
      </p:sp>
      <p:sp>
        <p:nvSpPr>
          <p:cNvPr id="47107" name="Huomautusten paikkamerkki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fi-FI" smtClean="0"/>
          </a:p>
        </p:txBody>
      </p:sp>
      <p:sp>
        <p:nvSpPr>
          <p:cNvPr id="47108" name="Dian numeron paikkamerkki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4CF79459-E226-4947-AFD1-D12C7ED8C7A4}" type="slidenum">
              <a:rPr lang="en-GB" altLang="fi-FI" smtClean="0">
                <a:solidFill>
                  <a:schemeClr val="tx1"/>
                </a:solidFill>
                <a:latin typeface="Arial" charset="0"/>
              </a:rPr>
              <a:pPr eaLnBrk="1" hangingPunct="1"/>
              <a:t>29</a:t>
            </a:fld>
            <a:endParaRPr lang="en-GB" altLang="fi-FI" smtClean="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defRPr>
            </a:lvl1pPr>
            <a:lvl2pPr marL="742950" indent="-285750" defTabSz="457200" eaLnBrk="0" hangingPunct="0">
              <a:defRPr sz="1200">
                <a:solidFill>
                  <a:srgbClr val="0F5494"/>
                </a:solidFill>
                <a:latin typeface="Verdana" pitchFamily="34" charset="0"/>
              </a:defRPr>
            </a:lvl2pPr>
            <a:lvl3pPr marL="1143000" indent="-228600" defTabSz="457200" eaLnBrk="0" hangingPunct="0">
              <a:defRPr sz="1200">
                <a:solidFill>
                  <a:srgbClr val="0F5494"/>
                </a:solidFill>
                <a:latin typeface="Verdana" pitchFamily="34" charset="0"/>
              </a:defRPr>
            </a:lvl3pPr>
            <a:lvl4pPr marL="1600200" indent="-228600" defTabSz="457200" eaLnBrk="0" hangingPunct="0">
              <a:defRPr sz="1200">
                <a:solidFill>
                  <a:srgbClr val="0F5494"/>
                </a:solidFill>
                <a:latin typeface="Verdana" pitchFamily="34" charset="0"/>
              </a:defRPr>
            </a:lvl4pPr>
            <a:lvl5pPr marL="2057400" indent="-228600" defTabSz="457200" eaLnBrk="0" hangingPunct="0">
              <a:defRPr sz="1200">
                <a:solidFill>
                  <a:srgbClr val="0F5494"/>
                </a:solidFill>
                <a:latin typeface="Verdana" pitchFamily="34" charset="0"/>
              </a:defRPr>
            </a:lvl5pPr>
            <a:lvl6pPr marL="2514600" indent="-228600" defTabSz="457200" eaLnBrk="0" fontAlgn="base" hangingPunct="0">
              <a:spcBef>
                <a:spcPct val="0"/>
              </a:spcBef>
              <a:spcAft>
                <a:spcPct val="0"/>
              </a:spcAft>
              <a:defRPr sz="1200">
                <a:solidFill>
                  <a:srgbClr val="0F5494"/>
                </a:solidFill>
                <a:latin typeface="Verdana" pitchFamily="34" charset="0"/>
              </a:defRPr>
            </a:lvl6pPr>
            <a:lvl7pPr marL="2971800" indent="-228600" defTabSz="457200" eaLnBrk="0" fontAlgn="base" hangingPunct="0">
              <a:spcBef>
                <a:spcPct val="0"/>
              </a:spcBef>
              <a:spcAft>
                <a:spcPct val="0"/>
              </a:spcAft>
              <a:defRPr sz="1200">
                <a:solidFill>
                  <a:srgbClr val="0F5494"/>
                </a:solidFill>
                <a:latin typeface="Verdana" pitchFamily="34" charset="0"/>
              </a:defRPr>
            </a:lvl7pPr>
            <a:lvl8pPr marL="3429000" indent="-228600" defTabSz="457200" eaLnBrk="0" fontAlgn="base" hangingPunct="0">
              <a:spcBef>
                <a:spcPct val="0"/>
              </a:spcBef>
              <a:spcAft>
                <a:spcPct val="0"/>
              </a:spcAft>
              <a:defRPr sz="1200">
                <a:solidFill>
                  <a:srgbClr val="0F5494"/>
                </a:solidFill>
                <a:latin typeface="Verdana" pitchFamily="34" charset="0"/>
              </a:defRPr>
            </a:lvl8pPr>
            <a:lvl9pPr marL="3886200" indent="-228600" defTabSz="457200" eaLnBrk="0" fontAlgn="base" hangingPunct="0">
              <a:spcBef>
                <a:spcPct val="0"/>
              </a:spcBef>
              <a:spcAft>
                <a:spcPct val="0"/>
              </a:spcAft>
              <a:defRPr sz="1200">
                <a:solidFill>
                  <a:srgbClr val="0F5494"/>
                </a:solidFill>
                <a:latin typeface="Verdana" pitchFamily="34" charset="0"/>
              </a:defRPr>
            </a:lvl9pPr>
          </a:lstStyle>
          <a:p>
            <a:pPr algn="ctr" eaLnBrk="1" hangingPunct="1">
              <a:defRPr/>
            </a:pPr>
            <a:endParaRPr lang="en-US" altLang="en-US" sz="1800" dirty="0" smtClean="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1"/>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noProof="0" smtClean="0"/>
              <a:t>Click to edit Master title style</a:t>
            </a:r>
            <a:endParaRPr lang="en-GB" noProof="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noProof="0" smtClean="0"/>
              <a:t>Click to edit Master subtitle style</a:t>
            </a:r>
            <a:endParaRPr lang="en-GB" noProof="0" smtClean="0"/>
          </a:p>
        </p:txBody>
      </p:sp>
      <p:sp>
        <p:nvSpPr>
          <p:cNvPr id="7" name="Rectangle 12"/>
          <p:cNvSpPr>
            <a:spLocks noGrp="1" noChangeArrowheads="1"/>
          </p:cNvSpPr>
          <p:nvPr>
            <p:ph type="dt" sz="half" idx="10"/>
          </p:nvPr>
        </p:nvSpPr>
        <p:spPr/>
        <p:txBody>
          <a:bodyPr/>
          <a:lstStyle>
            <a:lvl1pPr>
              <a:defRPr sz="1200" b="1" dirty="0">
                <a:solidFill>
                  <a:schemeClr val="bg1"/>
                </a:solidFill>
                <a:latin typeface="+mn-lt"/>
              </a:defRPr>
            </a:lvl1pPr>
          </a:lstStyle>
          <a:p>
            <a:pPr>
              <a:defRPr/>
            </a:pPr>
            <a:endParaRPr lang="en-GB"/>
          </a:p>
        </p:txBody>
      </p:sp>
      <p:sp>
        <p:nvSpPr>
          <p:cNvPr id="8" name="Rectangle 13"/>
          <p:cNvSpPr>
            <a:spLocks noGrp="1" noChangeArrowheads="1"/>
          </p:cNvSpPr>
          <p:nvPr>
            <p:ph type="ftr" sz="quarter" idx="11"/>
          </p:nvPr>
        </p:nvSpPr>
        <p:spPr/>
        <p:txBody>
          <a:bodyPr/>
          <a:lstStyle>
            <a:lvl1pPr>
              <a:defRPr dirty="0">
                <a:solidFill>
                  <a:schemeClr val="bg1"/>
                </a:solidFill>
                <a:latin typeface="+mn-lt"/>
              </a:defRPr>
            </a:lvl1pPr>
          </a:lstStyle>
          <a:p>
            <a:pPr>
              <a:defRPr/>
            </a:pPr>
            <a:endParaRPr lang="en-GB"/>
          </a:p>
        </p:txBody>
      </p:sp>
      <p:sp>
        <p:nvSpPr>
          <p:cNvPr id="9" name="Rectangle 15"/>
          <p:cNvSpPr>
            <a:spLocks noGrp="1" noChangeArrowheads="1"/>
          </p:cNvSpPr>
          <p:nvPr>
            <p:ph type="sldNum" sz="quarter" idx="12"/>
          </p:nvPr>
        </p:nvSpPr>
        <p:spPr/>
        <p:txBody>
          <a:bodyPr/>
          <a:lstStyle>
            <a:lvl1pPr>
              <a:defRPr>
                <a:solidFill>
                  <a:schemeClr val="bg1"/>
                </a:solidFill>
                <a:latin typeface="+mn-lt"/>
              </a:defRPr>
            </a:lvl1pPr>
          </a:lstStyle>
          <a:p>
            <a:pPr>
              <a:defRPr/>
            </a:pPr>
            <a:fld id="{0A4CB20A-2336-458F-BD14-9971DE72FFB3}" type="slidenum">
              <a:rPr lang="en-GB"/>
              <a:pPr>
                <a:defRPr/>
              </a:pPr>
              <a:t>‹#›</a:t>
            </a:fld>
            <a:endParaRPr lang="en-GB" dirty="0"/>
          </a:p>
        </p:txBody>
      </p:sp>
    </p:spTree>
    <p:extLst>
      <p:ext uri="{BB962C8B-B14F-4D97-AF65-F5344CB8AC3E}">
        <p14:creationId xmlns:p14="http://schemas.microsoft.com/office/powerpoint/2010/main" val="1799126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A48CB91-522A-489D-BB93-1D4C47BD5512}" type="slidenum">
              <a:rPr lang="en-GB"/>
              <a:pPr>
                <a:defRPr/>
              </a:pPr>
              <a:t>‹#›</a:t>
            </a:fld>
            <a:endParaRPr lang="en-GB" dirty="0"/>
          </a:p>
        </p:txBody>
      </p:sp>
    </p:spTree>
    <p:extLst>
      <p:ext uri="{BB962C8B-B14F-4D97-AF65-F5344CB8AC3E}">
        <p14:creationId xmlns:p14="http://schemas.microsoft.com/office/powerpoint/2010/main" val="283374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0EDC98E-A92F-4920-8BC8-FCEE8A948EF1}" type="slidenum">
              <a:rPr lang="en-GB"/>
              <a:pPr>
                <a:defRPr/>
              </a:pPr>
              <a:t>‹#›</a:t>
            </a:fld>
            <a:endParaRPr lang="en-GB" dirty="0"/>
          </a:p>
        </p:txBody>
      </p:sp>
    </p:spTree>
    <p:extLst>
      <p:ext uri="{BB962C8B-B14F-4D97-AF65-F5344CB8AC3E}">
        <p14:creationId xmlns:p14="http://schemas.microsoft.com/office/powerpoint/2010/main" val="18534937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with 1/2 Picture">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smtClean="0"/>
              <a:t>Click to edit Master title style</a:t>
            </a:r>
            <a:endParaRPr lang="en-GB"/>
          </a:p>
        </p:txBody>
      </p:sp>
      <p:sp>
        <p:nvSpPr>
          <p:cNvPr id="9" name="Content Placeholder 2"/>
          <p:cNvSpPr>
            <a:spLocks noGrp="1"/>
          </p:cNvSpPr>
          <p:nvPr>
            <p:ph sz="half" idx="1"/>
          </p:nvPr>
        </p:nvSpPr>
        <p:spPr>
          <a:xfrm>
            <a:off x="1979613" y="1989136"/>
            <a:ext cx="3348038" cy="4032251"/>
          </a:xfrm>
        </p:spPr>
        <p:txBody>
          <a:bodyPr>
            <a:normAutofit/>
          </a:bodyPr>
          <a:lstStyle>
            <a:lvl1pPr>
              <a:defRPr sz="2200"/>
            </a:lvl1pPr>
            <a:lvl2pPr marL="538163" indent="-273050">
              <a:defRPr sz="2000"/>
            </a:lvl2pPr>
            <a:lvl3pPr marL="803275" indent="-265113">
              <a:defRPr sz="1800"/>
            </a:lvl3pPr>
            <a:lvl4pPr marL="1076325" indent="-273050">
              <a:defRPr sz="1600"/>
            </a:lvl4pPr>
            <a:lvl5pPr marL="1341438" indent="-265113">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5" name="Picture Placeholder 14"/>
          <p:cNvSpPr>
            <a:spLocks noGrp="1"/>
          </p:cNvSpPr>
          <p:nvPr>
            <p:ph type="pic" sz="quarter" idx="13"/>
          </p:nvPr>
        </p:nvSpPr>
        <p:spPr>
          <a:xfrm>
            <a:off x="5472113" y="1989138"/>
            <a:ext cx="3348037" cy="4032250"/>
          </a:xfrm>
        </p:spPr>
        <p:txBody>
          <a:bodyPr rtlCol="0">
            <a:normAutofit/>
          </a:bodyPr>
          <a:lstStyle/>
          <a:p>
            <a:pPr lvl="0"/>
            <a:endParaRPr lang="en-GB" noProof="0" dirty="0"/>
          </a:p>
        </p:txBody>
      </p:sp>
      <p:sp>
        <p:nvSpPr>
          <p:cNvPr id="5" name="Date Placeholder 3"/>
          <p:cNvSpPr>
            <a:spLocks noGrp="1"/>
          </p:cNvSpPr>
          <p:nvPr>
            <p:ph type="dt" sz="half" idx="14"/>
          </p:nvPr>
        </p:nvSpPr>
        <p:spPr/>
        <p:txBody>
          <a:bodyPr/>
          <a:lstStyle>
            <a:lvl1pPr>
              <a:defRPr/>
            </a:lvl1pPr>
          </a:lstStyle>
          <a:p>
            <a:pPr>
              <a:defRPr/>
            </a:pPr>
            <a:fld id="{83F76917-6F92-4BEE-92A0-C24B3CA6D948}" type="datetime1">
              <a:rPr lang="fi-FI"/>
              <a:pPr>
                <a:defRPr/>
              </a:pPr>
              <a:t>18.11.2015</a:t>
            </a:fld>
            <a:endParaRPr lang="en-GB" dirty="0"/>
          </a:p>
        </p:txBody>
      </p:sp>
      <p:sp>
        <p:nvSpPr>
          <p:cNvPr id="6" name="Footer Placeholder 4"/>
          <p:cNvSpPr>
            <a:spLocks noGrp="1"/>
          </p:cNvSpPr>
          <p:nvPr>
            <p:ph type="ftr" sz="quarter" idx="15"/>
          </p:nvPr>
        </p:nvSpPr>
        <p:spPr/>
        <p:txBody>
          <a:bodyPr/>
          <a:lstStyle>
            <a:lvl1pPr>
              <a:defRPr dirty="0"/>
            </a:lvl1pPr>
          </a:lstStyle>
          <a:p>
            <a:pPr>
              <a:defRPr/>
            </a:pPr>
            <a:r>
              <a:rPr lang="fi-FI"/>
              <a:t>Lääke-tieteellinen tiedekunta / Henkilön nimi / Esityksen nimi</a:t>
            </a:r>
            <a:endParaRPr lang="en-GB"/>
          </a:p>
        </p:txBody>
      </p:sp>
      <p:sp>
        <p:nvSpPr>
          <p:cNvPr id="7" name="Slide Number Placeholder 5"/>
          <p:cNvSpPr>
            <a:spLocks noGrp="1"/>
          </p:cNvSpPr>
          <p:nvPr>
            <p:ph type="sldNum" sz="quarter" idx="16"/>
          </p:nvPr>
        </p:nvSpPr>
        <p:spPr/>
        <p:txBody>
          <a:bodyPr/>
          <a:lstStyle>
            <a:lvl1pPr>
              <a:defRPr/>
            </a:lvl1pPr>
          </a:lstStyle>
          <a:p>
            <a:pPr>
              <a:defRPr/>
            </a:pPr>
            <a:fld id="{7F636471-995D-458E-B67E-71E1F0D50EDE}" type="slidenum">
              <a:rPr lang="en-GB" altLang="fi-FI"/>
              <a:pPr>
                <a:defRPr/>
              </a:pPr>
              <a:t>‹#›</a:t>
            </a:fld>
            <a:endParaRPr lang="en-GB" altLang="fi-FI" dirty="0"/>
          </a:p>
        </p:txBody>
      </p:sp>
    </p:spTree>
    <p:extLst>
      <p:ext uri="{BB962C8B-B14F-4D97-AF65-F5344CB8AC3E}">
        <p14:creationId xmlns:p14="http://schemas.microsoft.com/office/powerpoint/2010/main" val="3371225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EA8530F-572B-47AB-AC25-BFD2A43A4E3C}" type="slidenum">
              <a:rPr lang="en-GB"/>
              <a:pPr>
                <a:defRPr/>
              </a:pPr>
              <a:t>‹#›</a:t>
            </a:fld>
            <a:endParaRPr lang="en-GB" dirty="0"/>
          </a:p>
        </p:txBody>
      </p:sp>
    </p:spTree>
    <p:extLst>
      <p:ext uri="{BB962C8B-B14F-4D97-AF65-F5344CB8AC3E}">
        <p14:creationId xmlns:p14="http://schemas.microsoft.com/office/powerpoint/2010/main" val="3760854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9E10B8E-6E90-41F9-98FD-E749018E5F76}" type="slidenum">
              <a:rPr lang="en-GB"/>
              <a:pPr>
                <a:defRPr/>
              </a:pPr>
              <a:t>‹#›</a:t>
            </a:fld>
            <a:endParaRPr lang="en-GB" dirty="0"/>
          </a:p>
        </p:txBody>
      </p:sp>
    </p:spTree>
    <p:extLst>
      <p:ext uri="{BB962C8B-B14F-4D97-AF65-F5344CB8AC3E}">
        <p14:creationId xmlns:p14="http://schemas.microsoft.com/office/powerpoint/2010/main" val="255115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7D12E36-89FC-41D7-B198-2105315AB488}" type="slidenum">
              <a:rPr lang="en-GB"/>
              <a:pPr>
                <a:defRPr/>
              </a:pPr>
              <a:t>‹#›</a:t>
            </a:fld>
            <a:endParaRPr lang="en-GB" dirty="0"/>
          </a:p>
        </p:txBody>
      </p:sp>
    </p:spTree>
    <p:extLst>
      <p:ext uri="{BB962C8B-B14F-4D97-AF65-F5344CB8AC3E}">
        <p14:creationId xmlns:p14="http://schemas.microsoft.com/office/powerpoint/2010/main" val="2633892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59AAC62B-2028-4509-9ADD-7D2881622184}" type="slidenum">
              <a:rPr lang="en-GB"/>
              <a:pPr>
                <a:defRPr/>
              </a:pPr>
              <a:t>‹#›</a:t>
            </a:fld>
            <a:endParaRPr lang="en-GB" dirty="0"/>
          </a:p>
        </p:txBody>
      </p:sp>
    </p:spTree>
    <p:extLst>
      <p:ext uri="{BB962C8B-B14F-4D97-AF65-F5344CB8AC3E}">
        <p14:creationId xmlns:p14="http://schemas.microsoft.com/office/powerpoint/2010/main" val="2704125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C4A39542-5235-4ED2-8858-209A5EB090DB}" type="slidenum">
              <a:rPr lang="en-GB"/>
              <a:pPr>
                <a:defRPr/>
              </a:pPr>
              <a:t>‹#›</a:t>
            </a:fld>
            <a:endParaRPr lang="en-GB" dirty="0"/>
          </a:p>
        </p:txBody>
      </p:sp>
    </p:spTree>
    <p:extLst>
      <p:ext uri="{BB962C8B-B14F-4D97-AF65-F5344CB8AC3E}">
        <p14:creationId xmlns:p14="http://schemas.microsoft.com/office/powerpoint/2010/main" val="213297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8104A0F-6EEC-4779-B176-7148EA0F2A72}" type="slidenum">
              <a:rPr lang="en-GB"/>
              <a:pPr>
                <a:defRPr/>
              </a:pPr>
              <a:t>‹#›</a:t>
            </a:fld>
            <a:endParaRPr lang="en-GB" dirty="0"/>
          </a:p>
        </p:txBody>
      </p:sp>
    </p:spTree>
    <p:extLst>
      <p:ext uri="{BB962C8B-B14F-4D97-AF65-F5344CB8AC3E}">
        <p14:creationId xmlns:p14="http://schemas.microsoft.com/office/powerpoint/2010/main" val="1823178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9D07DF6-3DC8-4C67-980F-C51511549FB8}" type="slidenum">
              <a:rPr lang="en-GB"/>
              <a:pPr>
                <a:defRPr/>
              </a:pPr>
              <a:t>‹#›</a:t>
            </a:fld>
            <a:endParaRPr lang="en-GB" dirty="0"/>
          </a:p>
        </p:txBody>
      </p:sp>
    </p:spTree>
    <p:extLst>
      <p:ext uri="{BB962C8B-B14F-4D97-AF65-F5344CB8AC3E}">
        <p14:creationId xmlns:p14="http://schemas.microsoft.com/office/powerpoint/2010/main" val="2232708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F4B9929-6815-4DEA-AE8B-344C24C8607D}" type="slidenum">
              <a:rPr lang="en-GB"/>
              <a:pPr>
                <a:defRPr/>
              </a:pPr>
              <a:t>‹#›</a:t>
            </a:fld>
            <a:endParaRPr lang="en-GB" dirty="0"/>
          </a:p>
        </p:txBody>
      </p:sp>
    </p:spTree>
    <p:extLst>
      <p:ext uri="{BB962C8B-B14F-4D97-AF65-F5344CB8AC3E}">
        <p14:creationId xmlns:p14="http://schemas.microsoft.com/office/powerpoint/2010/main" val="2015412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dirty="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dirty="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62205682-CE04-4F63-849E-65DE3AD4DBE2}" type="slidenum">
              <a:rPr lang="en-GB"/>
              <a:pPr>
                <a:defRPr/>
              </a:pPr>
              <a:t>‹#›</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33" name="Picture 17" descr="LOGO CE_Vertical_EN_NEG_quadri_H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09" r:id="rId1"/>
    <p:sldLayoutId id="2147483899" r:id="rId2"/>
    <p:sldLayoutId id="2147483900" r:id="rId3"/>
    <p:sldLayoutId id="2147483901" r:id="rId4"/>
    <p:sldLayoutId id="2147483902" r:id="rId5"/>
    <p:sldLayoutId id="2147483903" r:id="rId6"/>
    <p:sldLayoutId id="2147483904" r:id="rId7"/>
    <p:sldLayoutId id="2147483905" r:id="rId8"/>
    <p:sldLayoutId id="2147483906" r:id="rId9"/>
    <p:sldLayoutId id="2147483907" r:id="rId10"/>
    <p:sldLayoutId id="2147483908" r:id="rId11"/>
    <p:sldLayoutId id="2147483910"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ec.europa.eu/health/expert_panel/opinions/index_en.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ctrTitle"/>
          </p:nvPr>
        </p:nvSpPr>
        <p:spPr>
          <a:xfrm>
            <a:off x="2051050" y="1412875"/>
            <a:ext cx="5038725" cy="790575"/>
          </a:xfrm>
        </p:spPr>
        <p:txBody>
          <a:bodyPr/>
          <a:lstStyle/>
          <a:p>
            <a:pPr indent="0" algn="ctr" eaLnBrk="1" hangingPunct="1"/>
            <a:r>
              <a:rPr lang="en-GB" altLang="en-US" sz="7000" smtClean="0"/>
              <a:t>EXPH</a:t>
            </a:r>
          </a:p>
        </p:txBody>
      </p:sp>
      <p:sp>
        <p:nvSpPr>
          <p:cNvPr id="4099" name="Rectangle 6"/>
          <p:cNvSpPr>
            <a:spLocks noGrp="1" noChangeArrowheads="1"/>
          </p:cNvSpPr>
          <p:nvPr>
            <p:ph type="subTitle" idx="1"/>
          </p:nvPr>
        </p:nvSpPr>
        <p:spPr>
          <a:xfrm>
            <a:off x="611188" y="2636838"/>
            <a:ext cx="8532812" cy="2233612"/>
          </a:xfrm>
        </p:spPr>
        <p:txBody>
          <a:bodyPr/>
          <a:lstStyle/>
          <a:p>
            <a:pPr algn="ctr" eaLnBrk="1" hangingPunct="1"/>
            <a:r>
              <a:rPr lang="en-GB" altLang="en-US" smtClean="0"/>
              <a:t>SECURING ACCESS TO HEALTH CARE IN THE EUROPEAN UNION </a:t>
            </a:r>
          </a:p>
          <a:p>
            <a:pPr algn="ctr" eaLnBrk="1" hangingPunct="1"/>
            <a:endParaRPr lang="en-GB" altLang="en-US" smtClean="0"/>
          </a:p>
          <a:p>
            <a:pPr algn="ctr" eaLnBrk="1" hangingPunct="1"/>
            <a:r>
              <a:rPr lang="en-GB" altLang="en-US" smtClean="0"/>
              <a:t>Lasse Lehtonen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p:cNvSpPr>
            <a:spLocks noGrp="1"/>
          </p:cNvSpPr>
          <p:nvPr>
            <p:ph type="title"/>
          </p:nvPr>
        </p:nvSpPr>
        <p:spPr/>
        <p:txBody>
          <a:bodyPr/>
          <a:lstStyle/>
          <a:p>
            <a:r>
              <a:rPr lang="en-GB" altLang="fi-FI" smtClean="0"/>
              <a:t>Mandate </a:t>
            </a:r>
          </a:p>
        </p:txBody>
      </p:sp>
      <p:sp>
        <p:nvSpPr>
          <p:cNvPr id="13315" name="Sisällön paikkamerkki 2"/>
          <p:cNvSpPr>
            <a:spLocks noGrp="1"/>
          </p:cNvSpPr>
          <p:nvPr>
            <p:ph idx="1"/>
          </p:nvPr>
        </p:nvSpPr>
        <p:spPr/>
        <p:txBody>
          <a:bodyPr/>
          <a:lstStyle/>
          <a:p>
            <a:r>
              <a:rPr lang="en-GB" altLang="fi-FI" smtClean="0"/>
              <a:t>The Expert Panel on Effective ways of Investing in Health (EXPH) is requested to give its views on options for action to improve equity of access to health services in the EU.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Otsikko 1"/>
          <p:cNvSpPr>
            <a:spLocks noGrp="1"/>
          </p:cNvSpPr>
          <p:nvPr>
            <p:ph type="title"/>
          </p:nvPr>
        </p:nvSpPr>
        <p:spPr>
          <a:xfrm>
            <a:off x="468313" y="1125538"/>
            <a:ext cx="8229600" cy="936625"/>
          </a:xfrm>
        </p:spPr>
        <p:txBody>
          <a:bodyPr/>
          <a:lstStyle/>
          <a:p>
            <a:r>
              <a:rPr lang="en-GB" altLang="fi-FI" smtClean="0"/>
              <a:t>Mandate</a:t>
            </a:r>
          </a:p>
        </p:txBody>
      </p:sp>
      <p:sp>
        <p:nvSpPr>
          <p:cNvPr id="14339" name="Sisällön paikkamerkki 2"/>
          <p:cNvSpPr>
            <a:spLocks noGrp="1"/>
          </p:cNvSpPr>
          <p:nvPr>
            <p:ph idx="1"/>
          </p:nvPr>
        </p:nvSpPr>
        <p:spPr>
          <a:xfrm>
            <a:off x="395288" y="2060575"/>
            <a:ext cx="8229600" cy="3529013"/>
          </a:xfrm>
        </p:spPr>
        <p:txBody>
          <a:bodyPr/>
          <a:lstStyle/>
          <a:p>
            <a:r>
              <a:rPr lang="en-GB" altLang="fi-FI" sz="1800" smtClean="0"/>
              <a:t>In particular, the Expert Panel is requested to provide its assessment on the following points:</a:t>
            </a:r>
          </a:p>
          <a:p>
            <a:r>
              <a:rPr lang="en-GB" altLang="fi-FI" sz="1800" b="1" smtClean="0"/>
              <a:t>1. Overall impact of poor access</a:t>
            </a:r>
            <a:endParaRPr lang="en-GB" altLang="fi-FI" sz="1800" smtClean="0"/>
          </a:p>
          <a:p>
            <a:r>
              <a:rPr lang="en-GB" altLang="fi-FI" sz="1800" smtClean="0"/>
              <a:t>How do limitations and variations in access to health care affect EU health systems and the broader economy?</a:t>
            </a:r>
          </a:p>
          <a:p>
            <a:r>
              <a:rPr lang="en-GB" altLang="fi-FI" sz="1800" b="1" smtClean="0"/>
              <a:t>2. Measuring and monitoring</a:t>
            </a:r>
            <a:r>
              <a:rPr lang="en-GB" altLang="fi-FI" sz="1800" smtClean="0"/>
              <a:t> </a:t>
            </a:r>
          </a:p>
          <a:p>
            <a:r>
              <a:rPr lang="en-GB" altLang="fi-FI" sz="1800" smtClean="0"/>
              <a:t>Which groups of people are most likely to suffer from limited access to health care? Can the Expert Panel provide a taxonomy of these groups, highlighting the main mechanisms of exclusion? What can policy makers, professional and patients' associations, and other stakeholders do to identify in a timely way problems in access to health care, including those affecting the most vulnerable population groups, and to reduce inequities in access to health services? Which monitoring tools are already in place and which tools could be developed?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tsikko 1"/>
          <p:cNvSpPr>
            <a:spLocks noGrp="1"/>
          </p:cNvSpPr>
          <p:nvPr>
            <p:ph type="title"/>
          </p:nvPr>
        </p:nvSpPr>
        <p:spPr>
          <a:xfrm>
            <a:off x="539750" y="1125538"/>
            <a:ext cx="8229600" cy="936625"/>
          </a:xfrm>
        </p:spPr>
        <p:txBody>
          <a:bodyPr/>
          <a:lstStyle/>
          <a:p>
            <a:r>
              <a:rPr lang="en-GB" altLang="fi-FI" smtClean="0"/>
              <a:t>Mandate</a:t>
            </a:r>
          </a:p>
        </p:txBody>
      </p:sp>
      <p:sp>
        <p:nvSpPr>
          <p:cNvPr id="15363" name="Sisällön paikkamerkki 2"/>
          <p:cNvSpPr>
            <a:spLocks noGrp="1"/>
          </p:cNvSpPr>
          <p:nvPr>
            <p:ph idx="1"/>
          </p:nvPr>
        </p:nvSpPr>
        <p:spPr>
          <a:xfrm>
            <a:off x="468313" y="2133600"/>
            <a:ext cx="8229600" cy="3529013"/>
          </a:xfrm>
        </p:spPr>
        <p:txBody>
          <a:bodyPr/>
          <a:lstStyle/>
          <a:p>
            <a:r>
              <a:rPr lang="en-GB" altLang="fi-FI" sz="1800" b="1" smtClean="0"/>
              <a:t>3. Acceptable variations</a:t>
            </a:r>
            <a:r>
              <a:rPr lang="en-GB" altLang="fi-FI" sz="1800" smtClean="0"/>
              <a:t> </a:t>
            </a:r>
          </a:p>
          <a:p>
            <a:r>
              <a:rPr lang="en-GB" altLang="fi-FI" sz="1800" smtClean="0"/>
              <a:t>How can the limits of acceptable variation in health care access within and across Member States be defined?</a:t>
            </a:r>
          </a:p>
          <a:p>
            <a:r>
              <a:rPr lang="en-GB" altLang="fi-FI" sz="1800" b="1" smtClean="0"/>
              <a:t>4. Policy measures</a:t>
            </a:r>
            <a:endParaRPr lang="en-GB" altLang="fi-FI" sz="1800" smtClean="0"/>
          </a:p>
          <a:p>
            <a:r>
              <a:rPr lang="en-GB" altLang="fi-FI" sz="1800" smtClean="0"/>
              <a:t>How can the main barriers to access be overcome? Which tools can be used to tackle unmet need for health care and unwarranted variation? What role can the financing of the system, legislative tools or best-practice sharing play? With regard to this point, the opinion of the Expert Panel should focus on general policies and actions which can be taken at health system and health service level. Additionally, the Expert Panel is requested to reflect on how the added-value of EU action on access to health care may be maximised.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tsikko 1"/>
          <p:cNvSpPr>
            <a:spLocks noGrp="1"/>
          </p:cNvSpPr>
          <p:nvPr>
            <p:ph type="title"/>
          </p:nvPr>
        </p:nvSpPr>
        <p:spPr>
          <a:xfrm>
            <a:off x="611188" y="1484313"/>
            <a:ext cx="8229600" cy="936625"/>
          </a:xfrm>
        </p:spPr>
        <p:txBody>
          <a:bodyPr/>
          <a:lstStyle/>
          <a:p>
            <a:r>
              <a:rPr lang="en-GB" altLang="fi-FI" smtClean="0"/>
              <a:t>Access to health services in the European Union – Preliminary opinion 29 September 2015</a:t>
            </a:r>
          </a:p>
        </p:txBody>
      </p:sp>
      <p:sp>
        <p:nvSpPr>
          <p:cNvPr id="16387" name="Sisällön paikkamerkki 2"/>
          <p:cNvSpPr>
            <a:spLocks noGrp="1"/>
          </p:cNvSpPr>
          <p:nvPr>
            <p:ph idx="1"/>
          </p:nvPr>
        </p:nvSpPr>
        <p:spPr>
          <a:xfrm>
            <a:off x="395288" y="2852738"/>
            <a:ext cx="8229600" cy="2881312"/>
          </a:xfrm>
        </p:spPr>
        <p:txBody>
          <a:bodyPr/>
          <a:lstStyle/>
          <a:p>
            <a:endParaRPr lang="en-GB" altLang="fi-FI" smtClean="0"/>
          </a:p>
          <a:p>
            <a:r>
              <a:rPr lang="en-GB" altLang="fi-FI" smtClean="0">
                <a:hlinkClick r:id="rId2"/>
              </a:rPr>
              <a:t>http://ec.europa.eu/health/expert_panel/opinions/index_en.htm</a:t>
            </a:r>
            <a:endParaRPr lang="en-GB" altLang="fi-FI" smtClean="0"/>
          </a:p>
          <a:p>
            <a:endParaRPr lang="en-GB" altLang="fi-FI" smtClean="0"/>
          </a:p>
          <a:p>
            <a:r>
              <a:rPr lang="en-GB" altLang="fi-FI" smtClean="0"/>
              <a:t>Public consultation until 6 November 2015</a:t>
            </a:r>
          </a:p>
          <a:p>
            <a:pPr lvl="1"/>
            <a:r>
              <a:rPr lang="en-GB" altLang="fi-FI" smtClean="0"/>
              <a:t>Some 400 comments</a:t>
            </a:r>
          </a:p>
          <a:p>
            <a:r>
              <a:rPr lang="en-GB" altLang="fi-FI" smtClean="0"/>
              <a:t>Plenary acceptance December 3, 2015?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Otsikko 1"/>
          <p:cNvSpPr>
            <a:spLocks noGrp="1"/>
          </p:cNvSpPr>
          <p:nvPr>
            <p:ph type="title"/>
          </p:nvPr>
        </p:nvSpPr>
        <p:spPr>
          <a:xfrm>
            <a:off x="395288" y="1412875"/>
            <a:ext cx="8229600" cy="936625"/>
          </a:xfrm>
        </p:spPr>
        <p:txBody>
          <a:bodyPr/>
          <a:lstStyle/>
          <a:p>
            <a:r>
              <a:rPr lang="en-GB" altLang="fi-FI" smtClean="0"/>
              <a:t>Factors affecting equitable access to health services</a:t>
            </a:r>
            <a:br>
              <a:rPr lang="en-GB" altLang="fi-FI" smtClean="0"/>
            </a:br>
            <a:endParaRPr lang="en-GB" altLang="fi-FI" smtClean="0"/>
          </a:p>
        </p:txBody>
      </p:sp>
      <p:pic>
        <p:nvPicPr>
          <p:cNvPr id="174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2420938"/>
            <a:ext cx="4606925" cy="388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tsikko 1"/>
          <p:cNvSpPr>
            <a:spLocks noGrp="1"/>
          </p:cNvSpPr>
          <p:nvPr>
            <p:ph type="title"/>
          </p:nvPr>
        </p:nvSpPr>
        <p:spPr/>
        <p:txBody>
          <a:bodyPr/>
          <a:lstStyle/>
          <a:p>
            <a:r>
              <a:rPr lang="en-GB" altLang="fi-FI" smtClean="0"/>
              <a:t>Financial resources are linked to health need</a:t>
            </a:r>
          </a:p>
        </p:txBody>
      </p:sp>
      <p:sp>
        <p:nvSpPr>
          <p:cNvPr id="18435" name="Sisällön paikkamerkki 2"/>
          <p:cNvSpPr>
            <a:spLocks noGrp="1"/>
          </p:cNvSpPr>
          <p:nvPr>
            <p:ph idx="1"/>
          </p:nvPr>
        </p:nvSpPr>
        <p:spPr>
          <a:xfrm>
            <a:off x="179388" y="2492375"/>
            <a:ext cx="8642350" cy="3529013"/>
          </a:xfrm>
        </p:spPr>
        <p:txBody>
          <a:bodyPr/>
          <a:lstStyle/>
          <a:p>
            <a:r>
              <a:rPr lang="en-GB" altLang="fi-FI" sz="2000" smtClean="0"/>
              <a:t>Health needs vary across and within countries. Financial resources for the health system should reflect a country’s health needs at national and sub-national levels. Failing to match financial resources to need will result in unequal access to health care and is likely to lead to inequalities in the use of health services. It is also inefficient: if some people in need of health care are not able to use services while others are using too much relative to their need, the ensuing mismatch wastes resources. Across and within EU Member States, financial resources for health care vary in ways that are unrelated to health needs.</a:t>
            </a:r>
          </a:p>
          <a:p>
            <a:endParaRPr lang="en-GB" altLang="fi-FI"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Otsikko 1"/>
          <p:cNvSpPr>
            <a:spLocks noGrp="1"/>
          </p:cNvSpPr>
          <p:nvPr>
            <p:ph type="title"/>
          </p:nvPr>
        </p:nvSpPr>
        <p:spPr>
          <a:xfrm>
            <a:off x="0" y="1339850"/>
            <a:ext cx="9144000" cy="936625"/>
          </a:xfrm>
        </p:spPr>
        <p:txBody>
          <a:bodyPr/>
          <a:lstStyle/>
          <a:p>
            <a:r>
              <a:rPr lang="en-GB" altLang="fi-FI" sz="2200" smtClean="0"/>
              <a:t>Share (%) of people reporting unmet need for health care due to cost, travel distance, waiting time and lack of time, poorest and richest quintiles, EU27, 2005-2013</a:t>
            </a:r>
            <a:endParaRPr lang="en-GB" altLang="fi-FI" smtClean="0"/>
          </a:p>
        </p:txBody>
      </p:sp>
      <p:graphicFrame>
        <p:nvGraphicFramePr>
          <p:cNvPr id="3" name="Chart 37"/>
          <p:cNvGraphicFramePr/>
          <p:nvPr/>
        </p:nvGraphicFramePr>
        <p:xfrm>
          <a:off x="1763688" y="2348880"/>
          <a:ext cx="5760720" cy="41771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p:cNvSpPr>
            <a:spLocks noGrp="1"/>
          </p:cNvSpPr>
          <p:nvPr>
            <p:ph type="title"/>
          </p:nvPr>
        </p:nvSpPr>
        <p:spPr/>
        <p:txBody>
          <a:bodyPr/>
          <a:lstStyle/>
          <a:p>
            <a:r>
              <a:rPr lang="en-GB" altLang="fi-FI" smtClean="0"/>
              <a:t>Mismatch between need and ability to pay</a:t>
            </a:r>
          </a:p>
        </p:txBody>
      </p:sp>
      <p:sp>
        <p:nvSpPr>
          <p:cNvPr id="20483" name="Sisällön paikkamerkki 2"/>
          <p:cNvSpPr>
            <a:spLocks noGrp="1"/>
          </p:cNvSpPr>
          <p:nvPr>
            <p:ph idx="1"/>
          </p:nvPr>
        </p:nvSpPr>
        <p:spPr>
          <a:xfrm>
            <a:off x="323850" y="2349500"/>
            <a:ext cx="8229600" cy="3529013"/>
          </a:xfrm>
        </p:spPr>
        <p:txBody>
          <a:bodyPr/>
          <a:lstStyle/>
          <a:p>
            <a:r>
              <a:rPr lang="en-GB" altLang="fi-FI" sz="2200" smtClean="0"/>
              <a:t>The mismatch between need for health care and ability to pay means that collective, public spending, incorporating a degree of redistribution, is essential to ensure equitable access to health. </a:t>
            </a:r>
          </a:p>
          <a:p>
            <a:r>
              <a:rPr lang="en-GB" altLang="fi-FI" sz="2200" smtClean="0"/>
              <a:t>In 2013, public spending on health varied from a low of 3.4% of GDP in Cyprus to a high of 10.3% of GDP in the Netherlands, with a median of 6.1%. The health share of the government budget (total public spending) ranged from 7.5% in Cyprus to 20.7% in the Netherlands, with a median of 13.5%.</a:t>
            </a:r>
          </a:p>
        </p:txBody>
      </p:sp>
      <p:sp>
        <p:nvSpPr>
          <p:cNvPr id="20484" name="Rectangle 1"/>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just"/>
            <a:r>
              <a:rPr lang="en-GB" altLang="fi-FI" sz="1000">
                <a:solidFill>
                  <a:srgbClr val="000000"/>
                </a:solidFill>
                <a:ea typeface="Calibri" pitchFamily="34" charset="0"/>
                <a:cs typeface="Times New Roman" pitchFamily="18" charset="0"/>
              </a:rPr>
              <a:t>The mismatch between need for health care and ability to pay means that collective, public spending, incorporating a degree of redistribution, is essential to ensure equitable access to health. In 2013, public spending on health varied from a low of 3.4% of GDP in Cyprus to a high of 10.3% of GDP in the Netherlands, with a median of 6.1%. The health share of the government budget (total public spending) ranged from 7.5% in Cyprus to 20.7% in the Netherlands, with a median of 13.5%.</a:t>
            </a:r>
            <a:endParaRPr lang="en-GB" altLang="fi-FI">
              <a:ea typeface="Calibri" pitchFamily="34"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288" y="1268413"/>
            <a:ext cx="8229600" cy="936625"/>
          </a:xfrm>
        </p:spPr>
        <p:txBody>
          <a:bodyPr/>
          <a:lstStyle/>
          <a:p>
            <a:pPr>
              <a:defRPr/>
            </a:pPr>
            <a:r>
              <a:rPr lang="en-GB" sz="2400" i="1" dirty="0" smtClean="0">
                <a:latin typeface="+mn-lt"/>
                <a:ea typeface="+mn-ea"/>
                <a:cs typeface="+mn-cs"/>
              </a:rPr>
              <a:t>To ensure an adequate level of spending on health:</a:t>
            </a:r>
            <a:endParaRPr lang="en-GB" dirty="0"/>
          </a:p>
        </p:txBody>
      </p:sp>
      <p:sp>
        <p:nvSpPr>
          <p:cNvPr id="21507" name="Sisällön paikkamerkki 2"/>
          <p:cNvSpPr>
            <a:spLocks noGrp="1"/>
          </p:cNvSpPr>
          <p:nvPr>
            <p:ph idx="1"/>
          </p:nvPr>
        </p:nvSpPr>
        <p:spPr>
          <a:xfrm>
            <a:off x="539750" y="2205038"/>
            <a:ext cx="8229600" cy="3529012"/>
          </a:xfrm>
        </p:spPr>
        <p:txBody>
          <a:bodyPr/>
          <a:lstStyle/>
          <a:p>
            <a:pPr marL="457200" indent="-457200">
              <a:buFontTx/>
              <a:buNone/>
            </a:pPr>
            <a:r>
              <a:rPr lang="en-GB" altLang="fi-FI" smtClean="0"/>
              <a:t>- 	</a:t>
            </a:r>
            <a:r>
              <a:rPr lang="en-GB" altLang="fi-FI" sz="2200" smtClean="0"/>
              <a:t>All countries should link the availability of public funding for health to population health needs. This is especially important during economic downturns, when funds may decline but needs are likely to increase.</a:t>
            </a:r>
          </a:p>
          <a:p>
            <a:pPr marL="457200" indent="-457200">
              <a:buFontTx/>
              <a:buNone/>
            </a:pPr>
            <a:r>
              <a:rPr lang="en-GB" altLang="fi-FI" sz="2200" smtClean="0"/>
              <a:t>-	Countries with low levels of public spending on health should allocate a higher share of the government budget to the health sector.</a:t>
            </a:r>
          </a:p>
          <a:p>
            <a:pPr marL="457200" indent="-457200">
              <a:buFontTx/>
              <a:buNone/>
            </a:pPr>
            <a:r>
              <a:rPr lang="en-GB" altLang="fi-FI" sz="2200" smtClean="0"/>
              <a:t>-	Countries should ensure that public funding is used effectively, rather than simply driving up the prices of technology or highly specialised staff.</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tsikko 1"/>
          <p:cNvSpPr>
            <a:spLocks noGrp="1"/>
          </p:cNvSpPr>
          <p:nvPr>
            <p:ph type="title"/>
          </p:nvPr>
        </p:nvSpPr>
        <p:spPr>
          <a:xfrm>
            <a:off x="395288" y="1339850"/>
            <a:ext cx="8748712" cy="936625"/>
          </a:xfrm>
        </p:spPr>
        <p:txBody>
          <a:bodyPr/>
          <a:lstStyle/>
          <a:p>
            <a:r>
              <a:rPr lang="en-GB" altLang="fi-FI" smtClean="0"/>
              <a:t>To ensure the distribution of spending meets regional health needs</a:t>
            </a:r>
          </a:p>
        </p:txBody>
      </p:sp>
      <p:sp>
        <p:nvSpPr>
          <p:cNvPr id="22531" name="Sisällön paikkamerkki 2"/>
          <p:cNvSpPr>
            <a:spLocks noGrp="1"/>
          </p:cNvSpPr>
          <p:nvPr>
            <p:ph idx="1"/>
          </p:nvPr>
        </p:nvSpPr>
        <p:spPr>
          <a:xfrm>
            <a:off x="468313" y="2420938"/>
            <a:ext cx="8496300" cy="3529012"/>
          </a:xfrm>
        </p:spPr>
        <p:txBody>
          <a:bodyPr/>
          <a:lstStyle/>
          <a:p>
            <a:pPr>
              <a:buFontTx/>
              <a:buNone/>
            </a:pPr>
            <a:r>
              <a:rPr lang="en-GB" altLang="fi-FI" sz="2000" smtClean="0"/>
              <a:t>-	Countries should introduce and improve sub-national resource allocation formulas, building on the long experience of developing formulas in countries such as England and Sweden. Provider payment should not be based primarily on inputs and should for population health needs and provider performance.</a:t>
            </a:r>
          </a:p>
          <a:p>
            <a:pPr>
              <a:buFontTx/>
              <a:buNone/>
            </a:pPr>
            <a:r>
              <a:rPr lang="en-GB" altLang="fi-FI" sz="2000" smtClean="0"/>
              <a:t>-	The European Union can facilitate this by routinely collecting data on sub-national health care expenditure patterns; identifying regions and groups in particular need of additional public spending on health; ensuring unmet need is accounted for in country-specific recommendations made as part of the European Semester; and helping countries develop secure systems of record linkage, including unique patient identifiers.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ian numeron paikkamerkki 2"/>
          <p:cNvSpPr>
            <a:spLocks noGrp="1"/>
          </p:cNvSpPr>
          <p:nvPr>
            <p:ph type="sldNum" sz="quarter" idx="12"/>
          </p:nvPr>
        </p:nvSpPr>
        <p:spPr>
          <a:xfrm>
            <a:off x="3290888" y="6532563"/>
            <a:ext cx="2895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eaLnBrk="1" hangingPunct="1"/>
            <a:fld id="{681F4992-21F5-4108-88A8-CBDAC19B738B}" type="slidenum">
              <a:rPr lang="en-GB" altLang="fi-FI" sz="1400" smtClean="0">
                <a:solidFill>
                  <a:schemeClr val="tx1"/>
                </a:solidFill>
                <a:latin typeface="Arial" charset="0"/>
              </a:rPr>
              <a:pPr algn="ctr" eaLnBrk="1" hangingPunct="1"/>
              <a:t>2</a:t>
            </a:fld>
            <a:endParaRPr lang="en-GB" altLang="fi-FI" sz="1400" smtClean="0">
              <a:solidFill>
                <a:schemeClr val="tx1"/>
              </a:solidFill>
              <a:latin typeface="Arial" charset="0"/>
            </a:endParaRPr>
          </a:p>
        </p:txBody>
      </p:sp>
      <p:sp>
        <p:nvSpPr>
          <p:cNvPr id="8" name="Title 1"/>
          <p:cNvSpPr txBox="1">
            <a:spLocks/>
          </p:cNvSpPr>
          <p:nvPr/>
        </p:nvSpPr>
        <p:spPr>
          <a:xfrm>
            <a:off x="2074863" y="1195388"/>
            <a:ext cx="7056437" cy="431800"/>
          </a:xfrm>
          <a:prstGeom prst="rect">
            <a:avLst/>
          </a:prstGeom>
        </p:spPr>
        <p:txBody>
          <a:bodyPr/>
          <a:lstStyle/>
          <a:p>
            <a:pPr eaLnBrk="0" hangingPunct="0">
              <a:defRPr/>
            </a:pPr>
            <a:r>
              <a:rPr lang="en-GB" sz="2400" b="1" dirty="0">
                <a:latin typeface="+mj-lt"/>
                <a:ea typeface="+mj-ea"/>
                <a:cs typeface="+mj-cs"/>
              </a:rPr>
              <a:t>Expert Panel on Effective Ways of Investing in Health (EXPH) </a:t>
            </a:r>
          </a:p>
        </p:txBody>
      </p:sp>
      <p:sp>
        <p:nvSpPr>
          <p:cNvPr id="9" name="TextBox 4"/>
          <p:cNvSpPr txBox="1"/>
          <p:nvPr/>
        </p:nvSpPr>
        <p:spPr>
          <a:xfrm>
            <a:off x="778371" y="3550364"/>
            <a:ext cx="3168352" cy="2677656"/>
          </a:xfrm>
          <a:prstGeom prst="rect">
            <a:avLst/>
          </a:prstGeom>
          <a:solidFill>
            <a:srgbClr val="CDDB91"/>
          </a:solidFill>
          <a:scene3d>
            <a:camera prst="orthographicFront"/>
            <a:lightRig rig="threePt" dir="t"/>
          </a:scene3d>
          <a:sp3d>
            <a:bevelT/>
          </a:sp3d>
        </p:spPr>
        <p:txBody>
          <a:bodyPr>
            <a:spAutoFit/>
          </a:bodyPr>
          <a:lstStyle/>
          <a:p>
            <a:pPr marL="177800">
              <a:spcBef>
                <a:spcPts val="1200"/>
              </a:spcBef>
              <a:spcAft>
                <a:spcPts val="1200"/>
              </a:spcAft>
              <a:defRPr/>
            </a:pPr>
            <a:r>
              <a:rPr lang="en-GB" sz="1400" dirty="0">
                <a:latin typeface="Arial" charset="0"/>
                <a:cs typeface="Arial" charset="0"/>
              </a:rPr>
              <a:t>The Council of the European Union invites the Commission to support the reflection process through appropriate measures, including </a:t>
            </a:r>
            <a:r>
              <a:rPr lang="en-GB" sz="1400" u="sng" dirty="0">
                <a:latin typeface="Arial" charset="0"/>
                <a:cs typeface="Arial" charset="0"/>
              </a:rPr>
              <a:t>by facilitating the access to informal and independent multisectoral expert advice</a:t>
            </a:r>
            <a:r>
              <a:rPr lang="en-GB" sz="1400" dirty="0">
                <a:latin typeface="Arial" charset="0"/>
                <a:cs typeface="Arial" charset="0"/>
              </a:rPr>
              <a:t> to be provided on request to Member States and/or the Working Party on Public Health at Senior Level</a:t>
            </a:r>
          </a:p>
        </p:txBody>
      </p:sp>
      <p:sp>
        <p:nvSpPr>
          <p:cNvPr id="11" name="Notched Right Arrow 6"/>
          <p:cNvSpPr/>
          <p:nvPr/>
        </p:nvSpPr>
        <p:spPr>
          <a:xfrm rot="5400000">
            <a:off x="2163763" y="3265488"/>
            <a:ext cx="252412" cy="144462"/>
          </a:xfrm>
          <a:prstGeom prst="notchedRightArrow">
            <a:avLst/>
          </a:prstGeom>
          <a:solidFill>
            <a:srgbClr val="CDDB91"/>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GB" dirty="0"/>
          </a:p>
        </p:txBody>
      </p:sp>
      <p:sp>
        <p:nvSpPr>
          <p:cNvPr id="12" name="Notched Right Arrow 8"/>
          <p:cNvSpPr/>
          <p:nvPr/>
        </p:nvSpPr>
        <p:spPr>
          <a:xfrm>
            <a:off x="3946525" y="4957763"/>
            <a:ext cx="917575" cy="230187"/>
          </a:xfrm>
          <a:prstGeom prst="notchedRightArrow">
            <a:avLst/>
          </a:prstGeom>
          <a:solidFill>
            <a:srgbClr val="CDDB91"/>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GB" dirty="0"/>
          </a:p>
        </p:txBody>
      </p:sp>
      <p:pic>
        <p:nvPicPr>
          <p:cNvPr id="5129"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1100" y="3392488"/>
            <a:ext cx="41529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2133600"/>
            <a:ext cx="6867525" cy="1066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5131" name="Tekstikehys 12"/>
          <p:cNvSpPr txBox="1">
            <a:spLocks noChangeArrowheads="1"/>
          </p:cNvSpPr>
          <p:nvPr/>
        </p:nvSpPr>
        <p:spPr bwMode="auto">
          <a:xfrm>
            <a:off x="4991100" y="6129338"/>
            <a:ext cx="27813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US" altLang="fi-FI" sz="1400"/>
              <a:t>The Expert Panel has started its </a:t>
            </a:r>
          </a:p>
          <a:p>
            <a:pPr eaLnBrk="1" hangingPunct="1"/>
            <a:r>
              <a:rPr lang="en-US" altLang="fi-FI" sz="1400"/>
              <a:t>activities on 11 July 2013</a:t>
            </a:r>
            <a:endParaRPr lang="fi-FI" altLang="fi-FI"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tsikko 1"/>
          <p:cNvSpPr>
            <a:spLocks noGrp="1"/>
          </p:cNvSpPr>
          <p:nvPr>
            <p:ph type="title"/>
          </p:nvPr>
        </p:nvSpPr>
        <p:spPr>
          <a:xfrm>
            <a:off x="611188" y="1268413"/>
            <a:ext cx="8229600" cy="936625"/>
          </a:xfrm>
        </p:spPr>
        <p:txBody>
          <a:bodyPr/>
          <a:lstStyle/>
          <a:p>
            <a:r>
              <a:rPr lang="en-GB" altLang="fi-FI" smtClean="0"/>
              <a:t>Services are affordable for everyone</a:t>
            </a:r>
          </a:p>
        </p:txBody>
      </p:sp>
      <p:sp>
        <p:nvSpPr>
          <p:cNvPr id="23555" name="Sisällön paikkamerkki 2"/>
          <p:cNvSpPr>
            <a:spLocks noGrp="1"/>
          </p:cNvSpPr>
          <p:nvPr>
            <p:ph idx="1"/>
          </p:nvPr>
        </p:nvSpPr>
        <p:spPr>
          <a:xfrm>
            <a:off x="468313" y="2060575"/>
            <a:ext cx="8229600" cy="3529013"/>
          </a:xfrm>
        </p:spPr>
        <p:txBody>
          <a:bodyPr/>
          <a:lstStyle/>
          <a:p>
            <a:r>
              <a:rPr lang="en-GB" altLang="fi-FI" sz="2000" smtClean="0"/>
              <a:t>People should not be prevented from using necessary health services because the costs associated with use are too high. Financial barriers to access can be caused by a wide range of factors at individual, provider and health system levels, including factors beyond the health system – for example, the adequacy of pensions and unemployment benefits or the cost of transport. Affordability issues most commonly arise </a:t>
            </a:r>
            <a:r>
              <a:rPr lang="en-GB" altLang="fi-FI" sz="2000" b="1" smtClean="0"/>
              <a:t>where public spending is low as a share of total spending on health and where there are gaps in the breadth, scope and depth of publicly financed coverage</a:t>
            </a:r>
            <a:r>
              <a:rPr lang="en-GB" altLang="fi-FI" sz="2000" smtClean="0"/>
              <a:t>. As a result of these gaps people have to buy voluntary health insurance or pay out-of-pocket or – if they cannot afford these options – rely on health services provided by NGOs.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tsikko 1"/>
          <p:cNvSpPr>
            <a:spLocks noGrp="1"/>
          </p:cNvSpPr>
          <p:nvPr>
            <p:ph type="title"/>
          </p:nvPr>
        </p:nvSpPr>
        <p:spPr>
          <a:xfrm>
            <a:off x="395288" y="1339850"/>
            <a:ext cx="8748712" cy="936625"/>
          </a:xfrm>
        </p:spPr>
        <p:txBody>
          <a:bodyPr/>
          <a:lstStyle/>
          <a:p>
            <a:r>
              <a:rPr lang="en-GB" altLang="fi-FI" sz="2800" smtClean="0"/>
              <a:t>Out of pocket payments as a share (%) of total spending on health, EU28, 2013</a:t>
            </a:r>
          </a:p>
        </p:txBody>
      </p:sp>
      <p:graphicFrame>
        <p:nvGraphicFramePr>
          <p:cNvPr id="4" name="Chart 7168"/>
          <p:cNvGraphicFramePr>
            <a:graphicFrameLocks noGrp="1"/>
          </p:cNvGraphicFramePr>
          <p:nvPr>
            <p:ph idx="1"/>
          </p:nvPr>
        </p:nvGraphicFramePr>
        <p:xfrm>
          <a:off x="457200" y="2492375"/>
          <a:ext cx="8229600" cy="352901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tsikko 1"/>
          <p:cNvSpPr>
            <a:spLocks noGrp="1"/>
          </p:cNvSpPr>
          <p:nvPr>
            <p:ph type="title"/>
          </p:nvPr>
        </p:nvSpPr>
        <p:spPr>
          <a:xfrm>
            <a:off x="0" y="908050"/>
            <a:ext cx="9467850" cy="936625"/>
          </a:xfrm>
        </p:spPr>
        <p:txBody>
          <a:bodyPr/>
          <a:lstStyle/>
          <a:p>
            <a:r>
              <a:rPr lang="en-GB" altLang="fi-FI" sz="2400" smtClean="0"/>
              <a:t>To ensure affordable access countries should</a:t>
            </a:r>
          </a:p>
        </p:txBody>
      </p:sp>
      <p:sp>
        <p:nvSpPr>
          <p:cNvPr id="25603" name="Sisällön paikkamerkki 2"/>
          <p:cNvSpPr>
            <a:spLocks noGrp="1"/>
          </p:cNvSpPr>
          <p:nvPr>
            <p:ph idx="1"/>
          </p:nvPr>
        </p:nvSpPr>
        <p:spPr>
          <a:xfrm>
            <a:off x="323850" y="1628775"/>
            <a:ext cx="8820150" cy="3529013"/>
          </a:xfrm>
        </p:spPr>
        <p:txBody>
          <a:bodyPr/>
          <a:lstStyle/>
          <a:p>
            <a:pPr>
              <a:buFontTx/>
              <a:buNone/>
            </a:pPr>
            <a:r>
              <a:rPr lang="en-GB" altLang="fi-FI" sz="1600" smtClean="0"/>
              <a:t>- 	Ensure most spending on health comes from collective public rather than private sources.</a:t>
            </a:r>
          </a:p>
          <a:p>
            <a:pPr>
              <a:buFontTx/>
              <a:buNone/>
            </a:pPr>
            <a:r>
              <a:rPr lang="en-GB" altLang="fi-FI" sz="1600" smtClean="0"/>
              <a:t>-	Ensure out-of-pocket payments are as low as possible. </a:t>
            </a:r>
          </a:p>
          <a:p>
            <a:pPr>
              <a:buFontTx/>
              <a:buNone/>
            </a:pPr>
            <a:r>
              <a:rPr lang="en-GB" altLang="fi-FI" sz="1600" smtClean="0"/>
              <a:t>-	Identify and close gaps in publicly financed coverage of cost-effective services.</a:t>
            </a:r>
          </a:p>
          <a:p>
            <a:pPr>
              <a:buFontTx/>
              <a:buNone/>
            </a:pPr>
            <a:r>
              <a:rPr lang="en-GB" altLang="fi-FI" sz="1600" smtClean="0"/>
              <a:t>-	Broaden the basis for entitlement to encompass everyone living in a country, regardless of legal status.</a:t>
            </a:r>
          </a:p>
          <a:p>
            <a:pPr>
              <a:buFontTx/>
              <a:buNone/>
            </a:pPr>
            <a:r>
              <a:rPr lang="en-GB" altLang="fi-FI" sz="1600" smtClean="0"/>
              <a:t>-	Eschew discriminatory approaches such as entitlement linked to employment status and payment of contributions or situations in which people with different diagnoses are entitled to different benefits (‘inequity by disease’).</a:t>
            </a:r>
          </a:p>
          <a:p>
            <a:pPr>
              <a:buFontTx/>
              <a:buNone/>
            </a:pPr>
            <a:r>
              <a:rPr lang="en-GB" altLang="fi-FI" sz="1600" smtClean="0"/>
              <a:t>-	Reduce or eliminate user charges so that they do not create financial barriers to cost-effective services or undermine financial protection.</a:t>
            </a:r>
          </a:p>
          <a:p>
            <a:pPr>
              <a:buFontTx/>
              <a:buNone/>
            </a:pPr>
            <a:r>
              <a:rPr lang="en-GB" altLang="fi-FI" sz="1600" smtClean="0"/>
              <a:t>-	Ensure efficiency in spending public resources, paying attention to the scope of the benefits package, </a:t>
            </a:r>
            <a:r>
              <a:rPr lang="en-GB" altLang="fi-FI" sz="1600" b="1" smtClean="0"/>
              <a:t>prioritising cost-effective health services</a:t>
            </a:r>
            <a:r>
              <a:rPr lang="en-GB" altLang="fi-FI" sz="1600" smtClean="0"/>
              <a:t>, including elements of performance in provider payment and developing appropriate pricing strategies.</a:t>
            </a:r>
          </a:p>
          <a:p>
            <a:pPr>
              <a:buFontTx/>
              <a:buNone/>
            </a:pPr>
            <a:r>
              <a:rPr lang="en-GB" altLang="fi-FI" sz="1600" smtClean="0"/>
              <a:t>-	Eliminate informal payments using a mix of policy instruments.</a:t>
            </a:r>
          </a:p>
          <a:p>
            <a:pPr>
              <a:buFontTx/>
              <a:buNone/>
            </a:pPr>
            <a:r>
              <a:rPr lang="en-GB" altLang="fi-FI" sz="1600" smtClean="0"/>
              <a:t>-	Outside the health sector, fiscal social protection policies are critical to addressing poverty and income inequality.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tsikko 1"/>
          <p:cNvSpPr>
            <a:spLocks noGrp="1"/>
          </p:cNvSpPr>
          <p:nvPr>
            <p:ph type="title"/>
          </p:nvPr>
        </p:nvSpPr>
        <p:spPr/>
        <p:txBody>
          <a:bodyPr/>
          <a:lstStyle/>
          <a:p>
            <a:r>
              <a:rPr lang="en-GB" altLang="fi-FI" smtClean="0"/>
              <a:t>Well-equipped facilities are within easy reach</a:t>
            </a:r>
          </a:p>
        </p:txBody>
      </p:sp>
      <p:sp>
        <p:nvSpPr>
          <p:cNvPr id="20483" name="Sisällön paikkamerkki 2"/>
          <p:cNvSpPr>
            <a:spLocks noGrp="1"/>
          </p:cNvSpPr>
          <p:nvPr>
            <p:ph idx="1"/>
          </p:nvPr>
        </p:nvSpPr>
        <p:spPr>
          <a:xfrm>
            <a:off x="468313" y="2349500"/>
            <a:ext cx="8229600" cy="3529013"/>
          </a:xfrm>
        </p:spPr>
        <p:txBody>
          <a:bodyPr/>
          <a:lstStyle/>
          <a:p>
            <a:pPr>
              <a:defRPr/>
            </a:pPr>
            <a:r>
              <a:rPr lang="en-GB" sz="1800" dirty="0" smtClean="0"/>
              <a:t>Proximity to health facilities is determined by a number of interrelated factors, including the topography of the land, the density of the population and the quality of the transport infrastructure. The situation may be compounded by the maldistribution of facilities due to a failure of planning or official neglect </a:t>
            </a:r>
          </a:p>
          <a:p>
            <a:pPr>
              <a:defRPr/>
            </a:pPr>
            <a:r>
              <a:rPr lang="en-GB" sz="1800" dirty="0" smtClean="0"/>
              <a:t>Geographical barriers present inevitable trade-offs. </a:t>
            </a:r>
          </a:p>
          <a:p>
            <a:pPr lvl="1">
              <a:defRPr/>
            </a:pPr>
            <a:r>
              <a:rPr lang="en-GB" sz="1800" i="1" dirty="0" smtClean="0">
                <a:ea typeface="+mn-ea"/>
                <a:cs typeface="+mn-cs"/>
              </a:rPr>
              <a:t>The provision of modern health services requires facilities with 24-hour cover of a range of specialties. An equitable distribution of services is not simply a matter of funding. It also requires a substantial number of staff with qualifications that cannot easily be substituted, as well as a sufficient workload to justify employment and ensure staff retain their skills.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tsikko 1"/>
          <p:cNvSpPr>
            <a:spLocks noGrp="1"/>
          </p:cNvSpPr>
          <p:nvPr>
            <p:ph type="title"/>
          </p:nvPr>
        </p:nvSpPr>
        <p:spPr/>
        <p:txBody>
          <a:bodyPr/>
          <a:lstStyle/>
          <a:p>
            <a:r>
              <a:rPr lang="en-GB" altLang="fi-FI" sz="2400" smtClean="0"/>
              <a:t>Share (%) of people that have to travel for more than 20 minutes to reach their nearest primary care facility, EU27, 2013</a:t>
            </a:r>
          </a:p>
        </p:txBody>
      </p:sp>
      <p:graphicFrame>
        <p:nvGraphicFramePr>
          <p:cNvPr id="4" name="Chart 9"/>
          <p:cNvGraphicFramePr>
            <a:graphicFrameLocks noGrp="1"/>
          </p:cNvGraphicFramePr>
          <p:nvPr>
            <p:ph idx="1"/>
          </p:nvPr>
        </p:nvGraphicFramePr>
        <p:xfrm>
          <a:off x="457200" y="2492375"/>
          <a:ext cx="8229600" cy="352901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defRPr/>
            </a:pPr>
            <a:r>
              <a:rPr lang="en-GB" sz="2800" i="1" dirty="0" smtClean="0">
                <a:latin typeface="+mn-lt"/>
                <a:ea typeface="+mn-ea"/>
                <a:cs typeface="+mn-cs"/>
              </a:rPr>
              <a:t>Potential solutions lie in two broad areas: </a:t>
            </a:r>
            <a:endParaRPr lang="en-GB" sz="2800" dirty="0"/>
          </a:p>
        </p:txBody>
      </p:sp>
      <p:sp>
        <p:nvSpPr>
          <p:cNvPr id="28675" name="Sisällön paikkamerkki 2"/>
          <p:cNvSpPr>
            <a:spLocks noGrp="1"/>
          </p:cNvSpPr>
          <p:nvPr>
            <p:ph idx="1"/>
          </p:nvPr>
        </p:nvSpPr>
        <p:spPr/>
        <p:txBody>
          <a:bodyPr/>
          <a:lstStyle/>
          <a:p>
            <a:pPr>
              <a:buFontTx/>
              <a:buNone/>
            </a:pPr>
            <a:r>
              <a:rPr lang="en-GB" altLang="fi-FI" smtClean="0"/>
              <a:t>-	To engage in area-level planning with the aim of creating networks of dispersed facilities feeding into a central one, based on agreed clinical pathways. </a:t>
            </a:r>
          </a:p>
          <a:p>
            <a:pPr>
              <a:buFontTx/>
              <a:buNone/>
            </a:pPr>
            <a:r>
              <a:rPr lang="en-GB" altLang="fi-FI" smtClean="0"/>
              <a:t>-	To develop mechanisms to facilitate the transport of patients to health facilities or health professionals to patients.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Otsikko 1"/>
          <p:cNvSpPr>
            <a:spLocks noGrp="1"/>
          </p:cNvSpPr>
          <p:nvPr>
            <p:ph type="title"/>
          </p:nvPr>
        </p:nvSpPr>
        <p:spPr/>
        <p:txBody>
          <a:bodyPr/>
          <a:lstStyle/>
          <a:p>
            <a:r>
              <a:rPr lang="en-GB" altLang="fi-FI" sz="2800" smtClean="0"/>
              <a:t>There are enough health workers, with the right skills, in the right place</a:t>
            </a:r>
          </a:p>
        </p:txBody>
      </p:sp>
      <p:sp>
        <p:nvSpPr>
          <p:cNvPr id="29699" name="Sisällön paikkamerkki 2"/>
          <p:cNvSpPr>
            <a:spLocks noGrp="1"/>
          </p:cNvSpPr>
          <p:nvPr>
            <p:ph idx="1"/>
          </p:nvPr>
        </p:nvSpPr>
        <p:spPr/>
        <p:txBody>
          <a:bodyPr/>
          <a:lstStyle/>
          <a:p>
            <a:r>
              <a:rPr lang="en-GB" altLang="fi-FI" sz="2000" smtClean="0"/>
              <a:t>Health systems across Europe are facing shortages of health workers for a number of reasons. </a:t>
            </a:r>
          </a:p>
          <a:p>
            <a:pPr lvl="1"/>
            <a:r>
              <a:rPr lang="en-GB" altLang="fi-FI" sz="1600" smtClean="0"/>
              <a:t>First, few countries are training adequate numbers of health professionals. </a:t>
            </a:r>
          </a:p>
          <a:p>
            <a:pPr lvl="1"/>
            <a:r>
              <a:rPr lang="en-GB" altLang="fi-FI" sz="1600" smtClean="0"/>
              <a:t>Second, health workers are increasingly mobile in a globalised economy and in the context of the single market in Europe; those who feel they are not being adequately rewarded for what they are doing can easily move somewhere else. </a:t>
            </a:r>
          </a:p>
          <a:p>
            <a:pPr lvl="1"/>
            <a:r>
              <a:rPr lang="en-GB" altLang="fi-FI" sz="1600" smtClean="0"/>
              <a:t>Third, there may be problems within countries, where it can be difficult to recruit and retain health workers in isolated rural areas with few employment opportunities for partners, limited leisure infrastructure or weak provision of education for children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tsikko 1"/>
          <p:cNvSpPr>
            <a:spLocks noGrp="1"/>
          </p:cNvSpPr>
          <p:nvPr>
            <p:ph type="title"/>
          </p:nvPr>
        </p:nvSpPr>
        <p:spPr>
          <a:xfrm>
            <a:off x="0" y="1125538"/>
            <a:ext cx="9144000" cy="936625"/>
          </a:xfrm>
        </p:spPr>
        <p:txBody>
          <a:bodyPr/>
          <a:lstStyle/>
          <a:p>
            <a:r>
              <a:rPr lang="en-GB" altLang="fi-FI" sz="2800" smtClean="0"/>
              <a:t>To address these issues countries should</a:t>
            </a:r>
          </a:p>
        </p:txBody>
      </p:sp>
      <p:sp>
        <p:nvSpPr>
          <p:cNvPr id="3" name="Sisällön paikkamerkki 2"/>
          <p:cNvSpPr>
            <a:spLocks noGrp="1"/>
          </p:cNvSpPr>
          <p:nvPr>
            <p:ph idx="1"/>
          </p:nvPr>
        </p:nvSpPr>
        <p:spPr>
          <a:xfrm>
            <a:off x="323850" y="1989138"/>
            <a:ext cx="8445500" cy="3529012"/>
          </a:xfrm>
        </p:spPr>
        <p:txBody>
          <a:bodyPr/>
          <a:lstStyle/>
          <a:p>
            <a:pPr>
              <a:buFontTx/>
              <a:buNone/>
              <a:defRPr/>
            </a:pPr>
            <a:r>
              <a:rPr lang="en-GB" sz="1600" dirty="0" smtClean="0"/>
              <a:t>-	</a:t>
            </a:r>
            <a:r>
              <a:rPr lang="en-GB" sz="1800" dirty="0" smtClean="0"/>
              <a:t>Put in place processes to train adequate numbers of health workers. Unfortunately, workforce planning has had a very poor record in most countries.</a:t>
            </a:r>
          </a:p>
          <a:p>
            <a:pPr>
              <a:buFontTx/>
              <a:buNone/>
              <a:defRPr/>
            </a:pPr>
            <a:r>
              <a:rPr lang="en-GB" sz="1800" dirty="0" smtClean="0"/>
              <a:t>-	Establish working conditions designed to retain staff in underserved countries and areas: not only remuneration commensurate with skills, but also attention to broader working conditions, including access to peer support and continuing professional development.</a:t>
            </a:r>
          </a:p>
          <a:p>
            <a:pPr>
              <a:buFontTx/>
              <a:buChar char="-"/>
              <a:defRPr/>
            </a:pPr>
            <a:r>
              <a:rPr lang="en-GB" sz="1800" dirty="0" smtClean="0"/>
              <a:t>Ensure an appropriate mix of skills is in place. </a:t>
            </a:r>
          </a:p>
          <a:p>
            <a:pPr lvl="1">
              <a:buFontTx/>
              <a:buChar char="-"/>
              <a:defRPr/>
            </a:pPr>
            <a:r>
              <a:rPr lang="en-GB" sz="1400" i="1" dirty="0" smtClean="0">
                <a:ea typeface="+mn-ea"/>
                <a:cs typeface="+mn-cs"/>
              </a:rPr>
              <a:t>This may require investment in additional administrative or care staff to relieve pressure on specialised health professionals (and, in a period of austerity, avoiding short-sighted cuts in staff); the development of new roles, with more advanced skills, such as specialist nurses; and task shifting, with delegation of certain roles to less specialised staff. Skill mix developments often require significant changes to the organisational structure of the health facility, recognising that new responsibilities require different reward systems and can challenge existing professional hierarchies. They must also take account of the widespread existence of financial incentives that serve to maintain the status quo.</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Otsikko 1"/>
          <p:cNvSpPr>
            <a:spLocks noGrp="1"/>
          </p:cNvSpPr>
          <p:nvPr>
            <p:ph type="title"/>
          </p:nvPr>
        </p:nvSpPr>
        <p:spPr>
          <a:xfrm>
            <a:off x="611188" y="1341438"/>
            <a:ext cx="8229600" cy="936625"/>
          </a:xfrm>
        </p:spPr>
        <p:txBody>
          <a:bodyPr/>
          <a:lstStyle/>
          <a:p>
            <a:r>
              <a:rPr lang="en-GB" altLang="fi-FI" sz="2800" smtClean="0"/>
              <a:t>Quality medicines and medical devices are readily available</a:t>
            </a:r>
          </a:p>
        </p:txBody>
      </p:sp>
      <p:sp>
        <p:nvSpPr>
          <p:cNvPr id="31747" name="Sisällön paikkamerkki 2"/>
          <p:cNvSpPr>
            <a:spLocks noGrp="1"/>
          </p:cNvSpPr>
          <p:nvPr>
            <p:ph idx="1"/>
          </p:nvPr>
        </p:nvSpPr>
        <p:spPr>
          <a:xfrm>
            <a:off x="539750" y="2492375"/>
            <a:ext cx="8229600" cy="3529013"/>
          </a:xfrm>
        </p:spPr>
        <p:txBody>
          <a:bodyPr/>
          <a:lstStyle/>
          <a:p>
            <a:r>
              <a:rPr lang="en-GB" altLang="fi-FI" sz="2000" smtClean="0"/>
              <a:t>Medicines and medical devices contribute significantly to health and quality of life. They account for around 25% of total spending on health care and employ over a million people across the European Union. The efficient use of these vital resources is critical to guaranteeing equitable access to safe and high quality health services</a:t>
            </a:r>
          </a:p>
          <a:p>
            <a:r>
              <a:rPr lang="en-GB" altLang="fi-FI" sz="2000" smtClean="0"/>
              <a:t>The high price of many medicines is becoming an increasing problem for health systems in EU countries, threatening fiscal sustainability.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5" descr="pharma exp capit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1341438"/>
            <a:ext cx="7345362"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isällön paikkamerkki 1"/>
          <p:cNvSpPr>
            <a:spLocks noGrp="1"/>
          </p:cNvSpPr>
          <p:nvPr>
            <p:ph idx="1"/>
          </p:nvPr>
        </p:nvSpPr>
        <p:spPr>
          <a:xfrm>
            <a:off x="1619250" y="2276475"/>
            <a:ext cx="6840538" cy="4032250"/>
          </a:xfrm>
        </p:spPr>
        <p:txBody>
          <a:bodyPr/>
          <a:lstStyle/>
          <a:p>
            <a:pPr lvl="1" eaLnBrk="1" hangingPunct="1"/>
            <a:r>
              <a:rPr lang="en-GB" altLang="fi-FI" smtClean="0"/>
              <a:t>To provide the Commission, upon its request, with advice on effective ways of investing in health</a:t>
            </a:r>
          </a:p>
          <a:p>
            <a:pPr lvl="1" eaLnBrk="1" hangingPunct="1"/>
            <a:r>
              <a:rPr lang="en-GB" altLang="fi-FI" smtClean="0"/>
              <a:t>In providing advice, to take into account the work of other Union bodies concerned with the sustainability of health systems (e.g. Economic Policy Committee, Social Protection Committee)</a:t>
            </a:r>
          </a:p>
          <a:p>
            <a:pPr lvl="1" eaLnBrk="1" hangingPunct="1"/>
            <a:r>
              <a:rPr lang="en-GB" altLang="fi-FI" smtClean="0"/>
              <a:t>Advice is non-binding</a:t>
            </a:r>
          </a:p>
          <a:p>
            <a:pPr lvl="1" eaLnBrk="1" hangingPunct="1"/>
            <a:r>
              <a:rPr lang="en-GB" altLang="fi-FI" smtClean="0"/>
              <a:t>Commission will circulate advice to Member States</a:t>
            </a:r>
          </a:p>
        </p:txBody>
      </p:sp>
      <p:sp>
        <p:nvSpPr>
          <p:cNvPr id="6147" name="Otsikko 2"/>
          <p:cNvSpPr>
            <a:spLocks noGrp="1"/>
          </p:cNvSpPr>
          <p:nvPr>
            <p:ph type="title"/>
          </p:nvPr>
        </p:nvSpPr>
        <p:spPr/>
        <p:txBody>
          <a:bodyPr/>
          <a:lstStyle/>
          <a:p>
            <a:r>
              <a:rPr lang="en-GB" altLang="fi-FI" smtClean="0"/>
              <a:t>The Mission of EXPH</a:t>
            </a:r>
          </a:p>
        </p:txBody>
      </p:sp>
      <p:sp>
        <p:nvSpPr>
          <p:cNvPr id="6148" name="Päivämäärän paikkamerkki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934304DE-3459-4AC7-BC67-BFF774F6E255}" type="datetime1">
              <a:rPr lang="fi-FI" altLang="fi-FI" sz="1400" smtClean="0">
                <a:solidFill>
                  <a:schemeClr val="tx1"/>
                </a:solidFill>
                <a:latin typeface="Arial" charset="0"/>
              </a:rPr>
              <a:pPr eaLnBrk="1" hangingPunct="1"/>
              <a:t>18.11.2015</a:t>
            </a:fld>
            <a:endParaRPr lang="en-GB" altLang="fi-FI" sz="1400" smtClean="0">
              <a:solidFill>
                <a:schemeClr val="tx1"/>
              </a:solidFill>
              <a:latin typeface="Arial" charset="0"/>
            </a:endParaRPr>
          </a:p>
        </p:txBody>
      </p:sp>
      <p:sp>
        <p:nvSpPr>
          <p:cNvPr id="6149" name="Dian numeron paikkamerkki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7FCE5543-A0D2-49D8-A5E6-CAA6F08087F3}" type="slidenum">
              <a:rPr lang="en-GB" altLang="fi-FI" sz="1400" smtClean="0">
                <a:solidFill>
                  <a:schemeClr val="tx1"/>
                </a:solidFill>
                <a:latin typeface="Arial" charset="0"/>
              </a:rPr>
              <a:pPr eaLnBrk="1" hangingPunct="1"/>
              <a:t>3</a:t>
            </a:fld>
            <a:endParaRPr lang="en-GB" altLang="fi-FI" sz="1400" smtClean="0">
              <a:solidFill>
                <a:schemeClr val="tx1"/>
              </a:solidFill>
              <a:latin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6" descr="MRI 20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1628775"/>
            <a:ext cx="7056438" cy="486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1188" y="1125538"/>
            <a:ext cx="8229600" cy="790575"/>
          </a:xfrm>
        </p:spPr>
        <p:txBody>
          <a:bodyPr/>
          <a:lstStyle/>
          <a:p>
            <a:pPr>
              <a:defRPr/>
            </a:pPr>
            <a:r>
              <a:rPr lang="en-GB" sz="2400" i="1" dirty="0" smtClean="0">
                <a:latin typeface="+mn-lt"/>
                <a:ea typeface="+mn-ea"/>
                <a:cs typeface="+mn-cs"/>
              </a:rPr>
              <a:t>To address these problems, countries should:</a:t>
            </a:r>
            <a:endParaRPr lang="en-GB" dirty="0"/>
          </a:p>
        </p:txBody>
      </p:sp>
      <p:sp>
        <p:nvSpPr>
          <p:cNvPr id="34819" name="Sisällön paikkamerkki 2"/>
          <p:cNvSpPr>
            <a:spLocks noGrp="1"/>
          </p:cNvSpPr>
          <p:nvPr>
            <p:ph idx="1"/>
          </p:nvPr>
        </p:nvSpPr>
        <p:spPr>
          <a:xfrm>
            <a:off x="323850" y="1844675"/>
            <a:ext cx="8820150" cy="3529013"/>
          </a:xfrm>
        </p:spPr>
        <p:txBody>
          <a:bodyPr/>
          <a:lstStyle/>
          <a:p>
            <a:pPr>
              <a:buFontTx/>
              <a:buNone/>
            </a:pPr>
            <a:r>
              <a:rPr lang="en-GB" altLang="fi-FI" sz="2000" smtClean="0"/>
              <a:t>-	Ensure fairer prices by identifying more efficient ways to fund R&amp;D, requiring much greater transparency around costs and prices and developing joint procurement agreements for medicines and medical devices.</a:t>
            </a:r>
          </a:p>
          <a:p>
            <a:pPr>
              <a:buFontTx/>
              <a:buNone/>
            </a:pPr>
            <a:r>
              <a:rPr lang="en-GB" altLang="fi-FI" sz="2000" smtClean="0"/>
              <a:t>-	Define national policies on medical devices (in addition to medicines).</a:t>
            </a:r>
          </a:p>
          <a:p>
            <a:pPr>
              <a:buFontTx/>
              <a:buNone/>
            </a:pPr>
            <a:r>
              <a:rPr lang="en-GB" altLang="fi-FI" sz="2000" smtClean="0"/>
              <a:t>-	</a:t>
            </a:r>
            <a:r>
              <a:rPr lang="en-GB" altLang="fi-FI" sz="2000" b="1" smtClean="0"/>
              <a:t>Systematically use HTA</a:t>
            </a:r>
            <a:r>
              <a:rPr lang="en-GB" altLang="fi-FI" sz="2000" smtClean="0"/>
              <a:t>, including cost-effectiveness and cost-utility analysis, to inform coverage decisions and disinvestment for medicines and medical devices.</a:t>
            </a:r>
          </a:p>
          <a:p>
            <a:pPr>
              <a:buFontTx/>
              <a:buNone/>
            </a:pPr>
            <a:r>
              <a:rPr lang="en-GB" altLang="fi-FI" sz="2000" smtClean="0"/>
              <a:t>-	Encourage rational prescribing and </a:t>
            </a:r>
            <a:r>
              <a:rPr lang="en-GB" altLang="fi-FI" sz="2000" b="1" smtClean="0"/>
              <a:t>use of medicines and medical devices through ‘wise lists’, algorithms</a:t>
            </a:r>
            <a:r>
              <a:rPr lang="en-GB" altLang="fi-FI" sz="2000" smtClean="0"/>
              <a:t>, guidelines, capacity planning of big-ticket equipment and specialised medical equipment management units.</a:t>
            </a:r>
          </a:p>
          <a:p>
            <a:pPr>
              <a:buFontTx/>
              <a:buNone/>
            </a:pPr>
            <a:r>
              <a:rPr lang="en-GB" altLang="fi-FI" sz="2000" smtClean="0"/>
              <a:t>-	Improve information systems and data collection at regional, national and EU level.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Otsikko 1"/>
          <p:cNvSpPr>
            <a:spLocks noGrp="1"/>
          </p:cNvSpPr>
          <p:nvPr>
            <p:ph type="title"/>
          </p:nvPr>
        </p:nvSpPr>
        <p:spPr/>
        <p:txBody>
          <a:bodyPr/>
          <a:lstStyle/>
          <a:p>
            <a:r>
              <a:rPr lang="en-GB" altLang="fi-FI" sz="2800" smtClean="0"/>
              <a:t>People can use services when they need them</a:t>
            </a:r>
          </a:p>
        </p:txBody>
      </p:sp>
      <p:sp>
        <p:nvSpPr>
          <p:cNvPr id="35843" name="Sisällön paikkamerkki 2"/>
          <p:cNvSpPr>
            <a:spLocks noGrp="1"/>
          </p:cNvSpPr>
          <p:nvPr>
            <p:ph idx="1"/>
          </p:nvPr>
        </p:nvSpPr>
        <p:spPr/>
        <p:txBody>
          <a:bodyPr/>
          <a:lstStyle/>
          <a:p>
            <a:r>
              <a:rPr lang="en-GB" altLang="fi-FI" sz="2000" smtClean="0"/>
              <a:t>People may find it difficult to use health services when they need them due to: lack of information about services, especially if information is not provided in the patient’s language; low levels of literacy in general and health literacy in particular; factors affecting the convenience of services for the general population, such as the absence of an effective appointments system</a:t>
            </a:r>
            <a:r>
              <a:rPr lang="en-GB" altLang="fi-FI" sz="2000" b="1" smtClean="0"/>
              <a:t> </a:t>
            </a:r>
            <a:r>
              <a:rPr lang="en-GB" altLang="fi-FI" sz="2000" smtClean="0"/>
              <a:t>(recognising that not all have access to the internet) or the limited availability of out-of-hours services, home visits, repeat prescriptions by telephone and email or mobile phone contact with providers; the extent to which services are equipped to meet the needs of people with disabilities; and long waiting times.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Otsikko 1"/>
          <p:cNvSpPr>
            <a:spLocks noGrp="1"/>
          </p:cNvSpPr>
          <p:nvPr>
            <p:ph type="title"/>
          </p:nvPr>
        </p:nvSpPr>
        <p:spPr/>
        <p:txBody>
          <a:bodyPr/>
          <a:lstStyle/>
          <a:p>
            <a:r>
              <a:rPr lang="en-GB" altLang="fi-FI" smtClean="0"/>
              <a:t>Health literacy</a:t>
            </a:r>
          </a:p>
        </p:txBody>
      </p:sp>
      <p:sp>
        <p:nvSpPr>
          <p:cNvPr id="36867" name="Sisällön paikkamerkki 2"/>
          <p:cNvSpPr>
            <a:spLocks noGrp="1"/>
          </p:cNvSpPr>
          <p:nvPr>
            <p:ph idx="1"/>
          </p:nvPr>
        </p:nvSpPr>
        <p:spPr>
          <a:xfrm>
            <a:off x="395288" y="2276475"/>
            <a:ext cx="8229600" cy="3529013"/>
          </a:xfrm>
        </p:spPr>
        <p:txBody>
          <a:bodyPr/>
          <a:lstStyle/>
          <a:p>
            <a:r>
              <a:rPr lang="en-GB" altLang="fi-FI" smtClean="0"/>
              <a:t>Comparative data on health literacy –suggest inadequate health literacy is a widespread problem affecting the general population. They also indicate a clear socio-economic gradient, with lower levels of health literacy concentrated among people with poor health status, high health care use, low socio-economic status, lower education and older age (over 75 years). The evidence base for strategies to improve health literacy is weak and needs to be strengthened.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Otsikko 1"/>
          <p:cNvSpPr>
            <a:spLocks noGrp="1"/>
          </p:cNvSpPr>
          <p:nvPr>
            <p:ph type="title"/>
          </p:nvPr>
        </p:nvSpPr>
        <p:spPr/>
        <p:txBody>
          <a:bodyPr/>
          <a:lstStyle/>
          <a:p>
            <a:r>
              <a:rPr lang="en-GB" altLang="fi-FI" smtClean="0"/>
              <a:t>Waiting times</a:t>
            </a:r>
          </a:p>
        </p:txBody>
      </p:sp>
      <p:sp>
        <p:nvSpPr>
          <p:cNvPr id="37891" name="Sisällön paikkamerkki 2"/>
          <p:cNvSpPr>
            <a:spLocks noGrp="1"/>
          </p:cNvSpPr>
          <p:nvPr>
            <p:ph idx="1"/>
          </p:nvPr>
        </p:nvSpPr>
        <p:spPr>
          <a:xfrm>
            <a:off x="395288" y="2205038"/>
            <a:ext cx="8229600" cy="3529012"/>
          </a:xfrm>
        </p:spPr>
        <p:txBody>
          <a:bodyPr/>
          <a:lstStyle/>
          <a:p>
            <a:r>
              <a:rPr lang="en-GB" altLang="fi-FI" smtClean="0"/>
              <a:t>Many national waiting time initiatives have been criticised for failing to prioritise access to treatment based on severity of illness and, in some instances, for creating perverse incentives to prioritise patients with relatively minor needs. Nevertheless, attempting to specify and adhere to maximum waiting times and efforts to provide the public with reliable information on waiting times can play a role in enhancing transparency, accountability and other dimensions of health system performance.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Otsikko 1"/>
          <p:cNvSpPr>
            <a:spLocks noGrp="1"/>
          </p:cNvSpPr>
          <p:nvPr>
            <p:ph type="title"/>
          </p:nvPr>
        </p:nvSpPr>
        <p:spPr/>
        <p:txBody>
          <a:bodyPr/>
          <a:lstStyle/>
          <a:p>
            <a:r>
              <a:rPr lang="en-GB" altLang="fi-FI" smtClean="0"/>
              <a:t>Services are acceptable to everyone</a:t>
            </a:r>
          </a:p>
        </p:txBody>
      </p:sp>
      <p:sp>
        <p:nvSpPr>
          <p:cNvPr id="38915" name="Sisällön paikkamerkki 2"/>
          <p:cNvSpPr>
            <a:spLocks noGrp="1"/>
          </p:cNvSpPr>
          <p:nvPr>
            <p:ph idx="1"/>
          </p:nvPr>
        </p:nvSpPr>
        <p:spPr>
          <a:xfrm>
            <a:off x="468313" y="2276475"/>
            <a:ext cx="8229600" cy="3529013"/>
          </a:xfrm>
        </p:spPr>
        <p:txBody>
          <a:bodyPr/>
          <a:lstStyle/>
          <a:p>
            <a:r>
              <a:rPr lang="en-GB" altLang="fi-FI" sz="2200" smtClean="0"/>
              <a:t>People need to be willing to use services, especially in primary care, which is the first point of contact with the health system for many people. Services that fail to be acceptable to people are likely to be under used, with negative implications for health, efficiency in the use of health system resources and equity in use.</a:t>
            </a:r>
          </a:p>
          <a:p>
            <a:r>
              <a:rPr lang="en-GB" altLang="fi-FI" sz="2200" smtClean="0"/>
              <a:t>User experiences may be sub-optimal due to not having enough time with the provider, communication failures, lack of involvement in care decisions, lack of respect and lack of privacy.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defRPr/>
            </a:pPr>
            <a:r>
              <a:rPr lang="en-GB" sz="2400" i="1" dirty="0" smtClean="0">
                <a:latin typeface="+mn-lt"/>
                <a:ea typeface="+mn-ea"/>
                <a:cs typeface="+mn-cs"/>
              </a:rPr>
              <a:t>Policy responses lie in the following areas:</a:t>
            </a:r>
            <a:endParaRPr lang="en-GB" dirty="0"/>
          </a:p>
        </p:txBody>
      </p:sp>
      <p:sp>
        <p:nvSpPr>
          <p:cNvPr id="39939" name="Sisällön paikkamerkki 2"/>
          <p:cNvSpPr>
            <a:spLocks noGrp="1"/>
          </p:cNvSpPr>
          <p:nvPr>
            <p:ph idx="1"/>
          </p:nvPr>
        </p:nvSpPr>
        <p:spPr>
          <a:xfrm>
            <a:off x="611188" y="2133600"/>
            <a:ext cx="8229600" cy="3529013"/>
          </a:xfrm>
        </p:spPr>
        <p:txBody>
          <a:bodyPr/>
          <a:lstStyle/>
          <a:p>
            <a:pPr>
              <a:buFontTx/>
              <a:buNone/>
            </a:pPr>
            <a:r>
              <a:rPr lang="en-GB" altLang="fi-FI" smtClean="0"/>
              <a:t>-	Strengthen the development of culturally sensitive and appropriate services (cultural competence).</a:t>
            </a:r>
          </a:p>
          <a:p>
            <a:pPr>
              <a:buFontTx/>
              <a:buNone/>
            </a:pPr>
            <a:r>
              <a:rPr lang="en-GB" altLang="fi-FI" smtClean="0"/>
              <a:t>-	Improve the communication skills of health workers.</a:t>
            </a:r>
          </a:p>
          <a:p>
            <a:pPr>
              <a:buFontTx/>
              <a:buNone/>
            </a:pPr>
            <a:r>
              <a:rPr lang="en-GB" altLang="fi-FI" smtClean="0"/>
              <a:t>-	Develop e-health systems for better informational and service continuity.</a:t>
            </a:r>
          </a:p>
          <a:p>
            <a:pPr>
              <a:buFontTx/>
              <a:buNone/>
            </a:pPr>
            <a:r>
              <a:rPr lang="en-GB" altLang="fi-FI" smtClean="0"/>
              <a:t>-	Conduct regular national surveys of user experience of the health system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tsikko 1"/>
          <p:cNvSpPr>
            <a:spLocks noGrp="1"/>
          </p:cNvSpPr>
          <p:nvPr>
            <p:ph type="title"/>
          </p:nvPr>
        </p:nvSpPr>
        <p:spPr/>
        <p:txBody>
          <a:bodyPr/>
          <a:lstStyle/>
          <a:p>
            <a:r>
              <a:rPr lang="en-GB" altLang="fi-FI" smtClean="0"/>
              <a:t>Services are relevant and cost-effective</a:t>
            </a:r>
          </a:p>
        </p:txBody>
      </p:sp>
      <p:sp>
        <p:nvSpPr>
          <p:cNvPr id="40963" name="Sisällön paikkamerkki 2"/>
          <p:cNvSpPr>
            <a:spLocks noGrp="1"/>
          </p:cNvSpPr>
          <p:nvPr>
            <p:ph idx="1"/>
          </p:nvPr>
        </p:nvSpPr>
        <p:spPr/>
        <p:txBody>
          <a:bodyPr/>
          <a:lstStyle/>
          <a:p>
            <a:r>
              <a:rPr lang="en-GB" altLang="fi-FI" sz="1800" smtClean="0"/>
              <a:t>Promoting access does not mean making everything available to everyone at all times. In the context of limited resources, it is important to ensure that spending on health is as cost-effective as possible. </a:t>
            </a:r>
          </a:p>
          <a:p>
            <a:r>
              <a:rPr lang="en-GB" altLang="fi-FI" sz="1800" smtClean="0"/>
              <a:t>While the publicly financed benefits package needs to be broad, covering the full spectrum of services from health promotion, disease prevention and early detection to disease management, treatment, rehabilitation and palliative care, </a:t>
            </a:r>
            <a:r>
              <a:rPr lang="en-GB" altLang="fi-FI" sz="1800" b="1" smtClean="0"/>
              <a:t>it should also be relevant to the health needs of the population </a:t>
            </a:r>
            <a:r>
              <a:rPr lang="en-GB" altLang="fi-FI" sz="1800" smtClean="0"/>
              <a:t>and defined and delivered in a way that is consistent with need and evidence, including evidence of cost-effectiveness. Otherwise, the right services may not be provided to the right people at the right time at least cost, with negative implications for quality, efficiency, equity and financial protection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tsikko 1"/>
          <p:cNvSpPr>
            <a:spLocks noGrp="1"/>
          </p:cNvSpPr>
          <p:nvPr>
            <p:ph type="title"/>
          </p:nvPr>
        </p:nvSpPr>
        <p:spPr>
          <a:xfrm>
            <a:off x="611188" y="1196975"/>
            <a:ext cx="8229600" cy="936625"/>
          </a:xfrm>
        </p:spPr>
        <p:txBody>
          <a:bodyPr/>
          <a:lstStyle/>
          <a:p>
            <a:r>
              <a:rPr lang="en-GB" altLang="fi-FI" sz="2000" smtClean="0"/>
              <a:t>Countries should adopt a comprehensive strategy mainly targeting health workers, but also patients and the public</a:t>
            </a:r>
          </a:p>
        </p:txBody>
      </p:sp>
      <p:sp>
        <p:nvSpPr>
          <p:cNvPr id="41987" name="Sisällön paikkamerkki 2"/>
          <p:cNvSpPr>
            <a:spLocks noGrp="1"/>
          </p:cNvSpPr>
          <p:nvPr>
            <p:ph idx="1"/>
          </p:nvPr>
        </p:nvSpPr>
        <p:spPr>
          <a:xfrm>
            <a:off x="0" y="2205038"/>
            <a:ext cx="9144000" cy="3529012"/>
          </a:xfrm>
        </p:spPr>
        <p:txBody>
          <a:bodyPr/>
          <a:lstStyle/>
          <a:p>
            <a:pPr>
              <a:buFontTx/>
              <a:buNone/>
            </a:pPr>
            <a:r>
              <a:rPr lang="en-GB" altLang="fi-FI" sz="1600" smtClean="0"/>
              <a:t>-	Ensure the publicly financed benefits package covers the full spectrum of services, is correlated with population health needs and does not result in inequity by disease.</a:t>
            </a:r>
          </a:p>
          <a:p>
            <a:pPr>
              <a:buFontTx/>
              <a:buNone/>
            </a:pPr>
            <a:r>
              <a:rPr lang="en-GB" altLang="fi-FI" sz="1600" smtClean="0"/>
              <a:t>-	Take steps to avoid over-medicalisation.</a:t>
            </a:r>
          </a:p>
          <a:p>
            <a:pPr>
              <a:buFontTx/>
              <a:buNone/>
            </a:pPr>
            <a:r>
              <a:rPr lang="en-GB" altLang="fi-FI" sz="1600" smtClean="0"/>
              <a:t>-	</a:t>
            </a:r>
            <a:r>
              <a:rPr lang="en-GB" altLang="fi-FI" sz="1600" b="1" smtClean="0"/>
              <a:t>Put in place systematic priority-setting processes to enable HTA-informed, cost-effective coverage decisions for both new and existing technologies.</a:t>
            </a:r>
          </a:p>
          <a:p>
            <a:pPr>
              <a:buFontTx/>
              <a:buNone/>
            </a:pPr>
            <a:r>
              <a:rPr lang="en-GB" altLang="fi-FI" sz="1600" smtClean="0"/>
              <a:t>-	Develop clinical pathways, guidelines and systems of referral, adapt single-condition guidelines to meet the needs of people with multiple morbidities and monitor adherence to guidelines.</a:t>
            </a:r>
          </a:p>
          <a:p>
            <a:pPr>
              <a:buFontTx/>
              <a:buNone/>
            </a:pPr>
            <a:r>
              <a:rPr lang="en-GB" altLang="fi-FI" sz="1600" smtClean="0"/>
              <a:t>-	Train and support health workers to deliver services in line with evidence.</a:t>
            </a:r>
          </a:p>
          <a:p>
            <a:pPr>
              <a:buFontTx/>
              <a:buNone/>
            </a:pPr>
            <a:r>
              <a:rPr lang="en-GB" altLang="fi-FI" sz="1600" smtClean="0"/>
              <a:t>-	Ensure all patients have access to adequate and accessible information about treatment options and outcomes.</a:t>
            </a:r>
          </a:p>
          <a:p>
            <a:pPr>
              <a:buFontTx/>
              <a:buNone/>
            </a:pPr>
            <a:r>
              <a:rPr lang="en-GB" altLang="fi-FI" sz="1600" smtClean="0"/>
              <a:t>-	Establish information systems to identify (and publicly report on) practice variations and patient outcomes and to support effective decision making by health professionals and patients. This should include decision aids for patients to help them assess the potential benefits and risks of different treatment options.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Otsikko 1"/>
          <p:cNvSpPr>
            <a:spLocks noGrp="1"/>
          </p:cNvSpPr>
          <p:nvPr>
            <p:ph type="title"/>
          </p:nvPr>
        </p:nvSpPr>
        <p:spPr/>
        <p:txBody>
          <a:bodyPr/>
          <a:lstStyle/>
          <a:p>
            <a:r>
              <a:rPr lang="en-GB" altLang="fi-FI" smtClean="0"/>
              <a:t>Delisting</a:t>
            </a:r>
          </a:p>
        </p:txBody>
      </p:sp>
      <p:sp>
        <p:nvSpPr>
          <p:cNvPr id="43011" name="Sisällön paikkamerkki 2"/>
          <p:cNvSpPr>
            <a:spLocks noGrp="1"/>
          </p:cNvSpPr>
          <p:nvPr>
            <p:ph idx="1"/>
          </p:nvPr>
        </p:nvSpPr>
        <p:spPr/>
        <p:txBody>
          <a:bodyPr/>
          <a:lstStyle/>
          <a:p>
            <a:r>
              <a:rPr lang="en-GB" altLang="fi-FI" b="1" smtClean="0"/>
              <a:t>HTA focuses on new technologies rather than on disinvestment:</a:t>
            </a:r>
            <a:r>
              <a:rPr lang="en-GB" altLang="fi-FI" smtClean="0"/>
              <a:t> </a:t>
            </a:r>
          </a:p>
          <a:p>
            <a:pPr lvl="1"/>
            <a:r>
              <a:rPr lang="en-GB" altLang="fi-FI" smtClean="0"/>
              <a:t>To date, only a handful of EU countries systematically uses HTA for disinvestment (de-listing of existing benefits)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tsikko 1"/>
          <p:cNvSpPr>
            <a:spLocks noGrp="1"/>
          </p:cNvSpPr>
          <p:nvPr>
            <p:ph type="title"/>
          </p:nvPr>
        </p:nvSpPr>
        <p:spPr>
          <a:xfrm>
            <a:off x="323850" y="981075"/>
            <a:ext cx="8229600" cy="936625"/>
          </a:xfrm>
        </p:spPr>
        <p:txBody>
          <a:bodyPr/>
          <a:lstStyle/>
          <a:p>
            <a:r>
              <a:rPr lang="en-GB" altLang="fi-FI" smtClean="0"/>
              <a:t>Opinions</a:t>
            </a:r>
          </a:p>
        </p:txBody>
      </p:sp>
      <p:sp>
        <p:nvSpPr>
          <p:cNvPr id="7171" name="Sisällön paikkamerkki 2"/>
          <p:cNvSpPr>
            <a:spLocks noGrp="1"/>
          </p:cNvSpPr>
          <p:nvPr>
            <p:ph idx="1"/>
          </p:nvPr>
        </p:nvSpPr>
        <p:spPr>
          <a:xfrm>
            <a:off x="323850" y="1773238"/>
            <a:ext cx="8820150" cy="3529012"/>
          </a:xfrm>
        </p:spPr>
        <p:txBody>
          <a:bodyPr/>
          <a:lstStyle/>
          <a:p>
            <a:r>
              <a:rPr lang="en-GB" altLang="fi-FI" sz="1600" smtClean="0"/>
              <a:t>30 October 2015:</a:t>
            </a:r>
            <a:r>
              <a:rPr lang="en-GB" altLang="fi-FI" sz="1600" b="1" smtClean="0"/>
              <a:t>Preliminary opinion on the ‘Disruptive Innovation. Considerations for health and health care in Europe’</a:t>
            </a:r>
          </a:p>
          <a:p>
            <a:r>
              <a:rPr lang="en-GB" altLang="fi-FI" sz="1600" smtClean="0"/>
              <a:t>29 September 2015: </a:t>
            </a:r>
            <a:r>
              <a:rPr lang="en-GB" altLang="fi-FI" sz="1600" b="1" smtClean="0"/>
              <a:t>Access to health services in the European Union - Preliminary opinion </a:t>
            </a:r>
          </a:p>
          <a:p>
            <a:r>
              <a:rPr lang="en-GB" altLang="fi-FI" sz="1600" smtClean="0"/>
              <a:t>03 August 2015:</a:t>
            </a:r>
            <a:r>
              <a:rPr lang="en-GB" altLang="fi-FI" sz="1600" b="1" smtClean="0"/>
              <a:t>Cross-border Cooperation</a:t>
            </a:r>
          </a:p>
          <a:p>
            <a:r>
              <a:rPr lang="en-GB" altLang="fi-FI" sz="1600" smtClean="0"/>
              <a:t>12 June 2015: </a:t>
            </a:r>
            <a:r>
              <a:rPr lang="en-GB" altLang="fi-FI" sz="1600" b="1" smtClean="0"/>
              <a:t>Competition among health care providers in the European Union - Investigating policy options </a:t>
            </a:r>
          </a:p>
          <a:p>
            <a:r>
              <a:rPr lang="en-GB" altLang="fi-FI" sz="1600" smtClean="0"/>
              <a:t>14 October 2014: </a:t>
            </a:r>
            <a:r>
              <a:rPr lang="en-GB" altLang="fi-FI" sz="1600" b="1" smtClean="0"/>
              <a:t>Future EU Agenda on quality of health care with a special emphasis on patient safety </a:t>
            </a:r>
          </a:p>
          <a:p>
            <a:r>
              <a:rPr lang="en-GB" altLang="fi-FI" sz="1600" smtClean="0"/>
              <a:t>15 July 2014: </a:t>
            </a:r>
            <a:r>
              <a:rPr lang="en-GB" altLang="fi-FI" sz="1600" b="1" smtClean="0"/>
              <a:t>Definition of a frame of reference in relation to primary care with a special emphasis on financing systems and referral systems </a:t>
            </a:r>
          </a:p>
          <a:p>
            <a:r>
              <a:rPr lang="en-GB" altLang="fi-FI" sz="1600" smtClean="0"/>
              <a:t>27 February 2014: </a:t>
            </a:r>
            <a:r>
              <a:rPr lang="en-GB" altLang="fi-FI" sz="1600" b="1" smtClean="0"/>
              <a:t>Definition and Endorsement of Criteria to Identify Priority Areas When Assessing the Performance of Health Systems</a:t>
            </a:r>
          </a:p>
          <a:p>
            <a:r>
              <a:rPr lang="en-GB" altLang="fi-FI" sz="1600" smtClean="0"/>
              <a:t>27 February 2014: </a:t>
            </a:r>
            <a:r>
              <a:rPr lang="en-GB" altLang="fi-FI" sz="1600" b="1" smtClean="0"/>
              <a:t>Health and Economic Analysis for an Evaluation of the Public-Private Partnerships in Health Care Delivery across Europe</a:t>
            </a:r>
            <a:endParaRPr lang="en-GB" altLang="fi-FI"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Otsikko 1"/>
          <p:cNvSpPr>
            <a:spLocks noGrp="1"/>
          </p:cNvSpPr>
          <p:nvPr>
            <p:ph type="title"/>
          </p:nvPr>
        </p:nvSpPr>
        <p:spPr/>
        <p:txBody>
          <a:bodyPr/>
          <a:lstStyle/>
          <a:p>
            <a:r>
              <a:rPr lang="en-GB" altLang="fi-FI" smtClean="0"/>
              <a:t>Conclusions</a:t>
            </a:r>
          </a:p>
        </p:txBody>
      </p:sp>
      <p:sp>
        <p:nvSpPr>
          <p:cNvPr id="44035" name="Sisällön paikkamerkki 2"/>
          <p:cNvSpPr>
            <a:spLocks noGrp="1"/>
          </p:cNvSpPr>
          <p:nvPr>
            <p:ph idx="1"/>
          </p:nvPr>
        </p:nvSpPr>
        <p:spPr>
          <a:xfrm>
            <a:off x="395288" y="2205038"/>
            <a:ext cx="8497887" cy="3529012"/>
          </a:xfrm>
        </p:spPr>
        <p:txBody>
          <a:bodyPr/>
          <a:lstStyle/>
          <a:p>
            <a:r>
              <a:rPr lang="en-GB" altLang="fi-FI" smtClean="0"/>
              <a:t>Access is a critical component of universal health coverage. The 28 Member States of the European Union have a clear mandate to ensure equitable access to health services for everyone living in their countries. </a:t>
            </a:r>
          </a:p>
          <a:p>
            <a:r>
              <a:rPr lang="en-GB" altLang="fi-FI" smtClean="0"/>
              <a:t>This does not mean making everything available to everyone at all times. Rather, it means addressing unmet need for health care by ensuring that the resources required to deliver relevant, appropriate and cost-effective health services are as closely matched to need as possible.</a:t>
            </a:r>
          </a:p>
          <a:p>
            <a:endParaRPr lang="en-GB" altLang="fi-FI"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tsikko 1"/>
          <p:cNvSpPr>
            <a:spLocks noGrp="1"/>
          </p:cNvSpPr>
          <p:nvPr>
            <p:ph type="title"/>
          </p:nvPr>
        </p:nvSpPr>
        <p:spPr>
          <a:xfrm>
            <a:off x="2051050" y="981075"/>
            <a:ext cx="6840538" cy="1150938"/>
          </a:xfrm>
        </p:spPr>
        <p:txBody>
          <a:bodyPr/>
          <a:lstStyle/>
          <a:p>
            <a:r>
              <a:rPr lang="en-GB" altLang="fi-FI" smtClean="0"/>
              <a:t>Members of EXPH</a:t>
            </a:r>
          </a:p>
        </p:txBody>
      </p:sp>
      <p:sp>
        <p:nvSpPr>
          <p:cNvPr id="3" name="Sisällön paikkamerkki 2"/>
          <p:cNvSpPr>
            <a:spLocks noGrp="1"/>
          </p:cNvSpPr>
          <p:nvPr>
            <p:ph sz="half" idx="1"/>
          </p:nvPr>
        </p:nvSpPr>
        <p:spPr>
          <a:xfrm>
            <a:off x="1331913" y="1952625"/>
            <a:ext cx="3492500" cy="4032250"/>
          </a:xfrm>
        </p:spPr>
        <p:txBody>
          <a:bodyPr/>
          <a:lstStyle/>
          <a:p>
            <a:pPr>
              <a:lnSpc>
                <a:spcPct val="90000"/>
              </a:lnSpc>
            </a:pPr>
            <a:r>
              <a:rPr lang="en-GB" altLang="fi-FI" sz="2400" b="1" smtClean="0"/>
              <a:t>Expert Panel </a:t>
            </a:r>
          </a:p>
          <a:p>
            <a:pPr>
              <a:lnSpc>
                <a:spcPct val="90000"/>
              </a:lnSpc>
            </a:pPr>
            <a:r>
              <a:rPr lang="en-GB" altLang="fi-FI" sz="1700" b="1" smtClean="0">
                <a:solidFill>
                  <a:schemeClr val="tx1"/>
                </a:solidFill>
                <a:ea typeface="Verdana" pitchFamily="34" charset="0"/>
                <a:cs typeface="Verdana" pitchFamily="34" charset="0"/>
              </a:rPr>
              <a:t>Prof .Pedro Pita Barros</a:t>
            </a:r>
          </a:p>
          <a:p>
            <a:pPr>
              <a:lnSpc>
                <a:spcPct val="90000"/>
              </a:lnSpc>
            </a:pPr>
            <a:r>
              <a:rPr lang="en-GB" altLang="fi-FI" sz="1700" b="1" smtClean="0">
                <a:solidFill>
                  <a:schemeClr val="tx1"/>
                </a:solidFill>
                <a:ea typeface="Verdana" pitchFamily="34" charset="0"/>
                <a:cs typeface="Verdana" pitchFamily="34" charset="0"/>
              </a:rPr>
              <a:t>Prof. Margaret Barry</a:t>
            </a:r>
          </a:p>
          <a:p>
            <a:pPr>
              <a:lnSpc>
                <a:spcPct val="90000"/>
              </a:lnSpc>
            </a:pPr>
            <a:r>
              <a:rPr lang="en-GB" altLang="fi-FI" sz="1700" smtClean="0">
                <a:solidFill>
                  <a:schemeClr val="tx1"/>
                </a:solidFill>
                <a:ea typeface="Verdana" pitchFamily="34" charset="0"/>
                <a:cs typeface="Verdana" pitchFamily="34" charset="0"/>
              </a:rPr>
              <a:t>Prof. Helmut Brand</a:t>
            </a:r>
          </a:p>
          <a:p>
            <a:pPr>
              <a:lnSpc>
                <a:spcPct val="90000"/>
              </a:lnSpc>
            </a:pPr>
            <a:r>
              <a:rPr lang="en-GB" altLang="fi-FI" sz="1700" b="1" smtClean="0">
                <a:solidFill>
                  <a:schemeClr val="tx1"/>
                </a:solidFill>
                <a:ea typeface="Verdana" pitchFamily="34" charset="0"/>
                <a:cs typeface="Verdana" pitchFamily="34" charset="0"/>
              </a:rPr>
              <a:t>Prof. Werner Brouwer </a:t>
            </a:r>
          </a:p>
          <a:p>
            <a:pPr>
              <a:lnSpc>
                <a:spcPct val="90000"/>
              </a:lnSpc>
            </a:pPr>
            <a:r>
              <a:rPr lang="en-GB" altLang="fi-FI" sz="1700" b="1" smtClean="0">
                <a:solidFill>
                  <a:schemeClr val="tx1"/>
                </a:solidFill>
                <a:ea typeface="Verdana" pitchFamily="34" charset="0"/>
                <a:cs typeface="Verdana" pitchFamily="34" charset="0"/>
              </a:rPr>
              <a:t>Dr. Sarah Thompson</a:t>
            </a:r>
          </a:p>
          <a:p>
            <a:pPr>
              <a:lnSpc>
                <a:spcPct val="90000"/>
              </a:lnSpc>
            </a:pPr>
            <a:r>
              <a:rPr lang="en-GB" altLang="fi-FI" sz="1700" smtClean="0">
                <a:solidFill>
                  <a:schemeClr val="tx1"/>
                </a:solidFill>
                <a:ea typeface="Verdana" pitchFamily="34" charset="0"/>
                <a:cs typeface="Verdana" pitchFamily="34" charset="0"/>
              </a:rPr>
              <a:t>Prof. Bengt Jönsson </a:t>
            </a:r>
          </a:p>
          <a:p>
            <a:pPr>
              <a:lnSpc>
                <a:spcPct val="90000"/>
              </a:lnSpc>
            </a:pPr>
            <a:r>
              <a:rPr lang="en-GB" altLang="fi-FI" sz="1700" b="1" smtClean="0">
                <a:solidFill>
                  <a:schemeClr val="tx1"/>
                </a:solidFill>
                <a:ea typeface="Verdana" pitchFamily="34" charset="0"/>
                <a:cs typeface="Verdana" pitchFamily="34" charset="0"/>
              </a:rPr>
              <a:t>Prof. Jan De Maeseneer </a:t>
            </a:r>
          </a:p>
          <a:p>
            <a:pPr>
              <a:lnSpc>
                <a:spcPct val="90000"/>
              </a:lnSpc>
            </a:pPr>
            <a:r>
              <a:rPr lang="en-GB" altLang="fi-FI" sz="1700" b="1" smtClean="0">
                <a:solidFill>
                  <a:schemeClr val="tx1"/>
                </a:solidFill>
                <a:ea typeface="Verdana" pitchFamily="34" charset="0"/>
                <a:cs typeface="Verdana" pitchFamily="34" charset="0"/>
              </a:rPr>
              <a:t>Dr. Fernando Lamata </a:t>
            </a:r>
          </a:p>
          <a:p>
            <a:pPr>
              <a:lnSpc>
                <a:spcPct val="90000"/>
              </a:lnSpc>
            </a:pPr>
            <a:r>
              <a:rPr lang="en-GB" altLang="fi-FI" sz="1700" b="1" smtClean="0">
                <a:solidFill>
                  <a:schemeClr val="tx1"/>
                </a:solidFill>
                <a:ea typeface="Verdana" pitchFamily="34" charset="0"/>
                <a:cs typeface="Verdana" pitchFamily="34" charset="0"/>
              </a:rPr>
              <a:t>Prof. Lasse Lehtonen</a:t>
            </a:r>
          </a:p>
          <a:p>
            <a:pPr>
              <a:lnSpc>
                <a:spcPct val="90000"/>
              </a:lnSpc>
            </a:pPr>
            <a:r>
              <a:rPr lang="en-GB" altLang="fi-FI" sz="1700" smtClean="0">
                <a:solidFill>
                  <a:schemeClr val="tx1"/>
                </a:solidFill>
                <a:ea typeface="Verdana" pitchFamily="34" charset="0"/>
                <a:cs typeface="Verdana" pitchFamily="34" charset="0"/>
              </a:rPr>
              <a:t>Dr. Dorjan Marušič </a:t>
            </a:r>
          </a:p>
          <a:p>
            <a:pPr>
              <a:lnSpc>
                <a:spcPct val="90000"/>
              </a:lnSpc>
            </a:pPr>
            <a:r>
              <a:rPr lang="en-GB" altLang="fi-FI" sz="1700" b="1" smtClean="0">
                <a:solidFill>
                  <a:schemeClr val="tx1"/>
                </a:solidFill>
                <a:ea typeface="Verdana" pitchFamily="34" charset="0"/>
                <a:cs typeface="Verdana" pitchFamily="34" charset="0"/>
              </a:rPr>
              <a:t>Prof. Martin McKee </a:t>
            </a:r>
          </a:p>
          <a:p>
            <a:pPr>
              <a:lnSpc>
                <a:spcPct val="90000"/>
              </a:lnSpc>
            </a:pPr>
            <a:r>
              <a:rPr lang="en-GB" altLang="fi-FI" sz="1700" smtClean="0">
                <a:solidFill>
                  <a:schemeClr val="tx1"/>
                </a:solidFill>
                <a:ea typeface="Verdana" pitchFamily="34" charset="0"/>
                <a:cs typeface="Verdana" pitchFamily="34" charset="0"/>
              </a:rPr>
              <a:t>Prof. Walter Ricciardi</a:t>
            </a:r>
          </a:p>
        </p:txBody>
      </p:sp>
      <p:sp>
        <p:nvSpPr>
          <p:cNvPr id="8196" name="Dian numeron paikkamerkki 6"/>
          <p:cNvSpPr>
            <a:spLocks noGrp="1"/>
          </p:cNvSpPr>
          <p:nvPr>
            <p:ph type="sldNum" sz="quarter" idx="16"/>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8AE5E0B1-86F6-4745-B0F7-D2DADFB955ED}" type="slidenum">
              <a:rPr lang="en-GB" altLang="fi-FI" sz="1400" smtClean="0">
                <a:solidFill>
                  <a:schemeClr val="tx1"/>
                </a:solidFill>
                <a:latin typeface="Arial" charset="0"/>
              </a:rPr>
              <a:pPr eaLnBrk="1" hangingPunct="1"/>
              <a:t>5</a:t>
            </a:fld>
            <a:endParaRPr lang="en-GB" altLang="fi-FI" sz="1400" smtClean="0">
              <a:solidFill>
                <a:schemeClr val="tx1"/>
              </a:solidFill>
              <a:latin typeface="Arial" charset="0"/>
            </a:endParaRPr>
          </a:p>
        </p:txBody>
      </p:sp>
      <p:sp>
        <p:nvSpPr>
          <p:cNvPr id="8197" name="Sisällön paikkamerkki 2"/>
          <p:cNvSpPr txBox="1">
            <a:spLocks/>
          </p:cNvSpPr>
          <p:nvPr/>
        </p:nvSpPr>
        <p:spPr bwMode="auto">
          <a:xfrm>
            <a:off x="4967288" y="1952625"/>
            <a:ext cx="3348037"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fi-FI" altLang="fi-FI" sz="2400" b="1" i="1">
                <a:latin typeface="Arial" charset="0"/>
                <a:cs typeface="Arial" charset="0"/>
              </a:rPr>
              <a:t>External experts </a:t>
            </a:r>
          </a:p>
          <a:p>
            <a:pPr eaLnBrk="1" hangingPunct="1"/>
            <a:r>
              <a:rPr lang="en-GB" altLang="fi-FI" sz="1600" b="1" i="1">
                <a:solidFill>
                  <a:schemeClr val="tx1"/>
                </a:solidFill>
              </a:rPr>
              <a:t>Dr Michele Cecchini</a:t>
            </a:r>
            <a:br>
              <a:rPr lang="en-GB" altLang="fi-FI" sz="1600" b="1" i="1">
                <a:solidFill>
                  <a:schemeClr val="tx1"/>
                </a:solidFill>
              </a:rPr>
            </a:br>
            <a:r>
              <a:rPr lang="en-GB" altLang="fi-FI" sz="1600" b="1" i="1">
                <a:solidFill>
                  <a:schemeClr val="tx1"/>
                </a:solidFill>
              </a:rPr>
              <a:t>Prof. Sara Willems</a:t>
            </a:r>
            <a:endParaRPr lang="fi-FI" altLang="fi-FI" sz="1600" b="1" i="1">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tsikko 1"/>
          <p:cNvSpPr>
            <a:spLocks noGrp="1"/>
          </p:cNvSpPr>
          <p:nvPr>
            <p:ph type="title"/>
          </p:nvPr>
        </p:nvSpPr>
        <p:spPr>
          <a:xfrm>
            <a:off x="468313" y="1196975"/>
            <a:ext cx="8229600" cy="936625"/>
          </a:xfrm>
        </p:spPr>
        <p:txBody>
          <a:bodyPr/>
          <a:lstStyle/>
          <a:p>
            <a:r>
              <a:rPr lang="en-GB" altLang="fi-FI" smtClean="0"/>
              <a:t>Background</a:t>
            </a:r>
          </a:p>
        </p:txBody>
      </p:sp>
      <p:sp>
        <p:nvSpPr>
          <p:cNvPr id="9219" name="Sisällön paikkamerkki 2"/>
          <p:cNvSpPr>
            <a:spLocks noGrp="1"/>
          </p:cNvSpPr>
          <p:nvPr>
            <p:ph idx="1"/>
          </p:nvPr>
        </p:nvSpPr>
        <p:spPr>
          <a:xfrm>
            <a:off x="468313" y="2205038"/>
            <a:ext cx="8229600" cy="3529012"/>
          </a:xfrm>
        </p:spPr>
        <p:txBody>
          <a:bodyPr/>
          <a:lstStyle/>
          <a:p>
            <a:r>
              <a:rPr lang="en-GB" altLang="fi-FI" smtClean="0"/>
              <a:t>Survey data indicate that in 2013 around 18 million people living in the European Union experienced unmet need for health care (3.6% of the population). Between 2005 and 2009, Member States made huge progress in improving access to health care: the number of people experiencing unmet need fell from 24 million in 2005 (5%) to 15 million in 2009 (3%). This positive trend has been reversed since 2009 – a very visible sign of the damage caused by the financial and economic crisis.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tsikko 1"/>
          <p:cNvSpPr>
            <a:spLocks noGrp="1"/>
          </p:cNvSpPr>
          <p:nvPr>
            <p:ph type="title"/>
          </p:nvPr>
        </p:nvSpPr>
        <p:spPr/>
        <p:txBody>
          <a:bodyPr/>
          <a:lstStyle/>
          <a:p>
            <a:r>
              <a:rPr lang="en-GB" altLang="fi-FI" smtClean="0"/>
              <a:t>Common values</a:t>
            </a:r>
          </a:p>
        </p:txBody>
      </p:sp>
      <p:sp>
        <p:nvSpPr>
          <p:cNvPr id="10243" name="Sisällön paikkamerkki 2"/>
          <p:cNvSpPr>
            <a:spLocks noGrp="1"/>
          </p:cNvSpPr>
          <p:nvPr>
            <p:ph idx="1"/>
          </p:nvPr>
        </p:nvSpPr>
        <p:spPr/>
        <p:txBody>
          <a:bodyPr/>
          <a:lstStyle/>
          <a:p>
            <a:r>
              <a:rPr lang="en-GB" altLang="fi-FI" smtClean="0"/>
              <a:t>In 2006, the Council of Health Ministers in the European Union (EU) agreed common values and principles for EU health systems: </a:t>
            </a:r>
          </a:p>
          <a:p>
            <a:pPr lvl="1"/>
            <a:r>
              <a:rPr lang="en-GB" altLang="fi-FI" smtClean="0"/>
              <a:t>universality, </a:t>
            </a:r>
          </a:p>
          <a:p>
            <a:pPr lvl="1"/>
            <a:r>
              <a:rPr lang="en-GB" altLang="fi-FI" smtClean="0"/>
              <a:t>access to good quality care, </a:t>
            </a:r>
          </a:p>
          <a:p>
            <a:pPr lvl="1"/>
            <a:r>
              <a:rPr lang="en-GB" altLang="fi-FI" smtClean="0"/>
              <a:t>equity and </a:t>
            </a:r>
          </a:p>
          <a:p>
            <a:pPr lvl="1"/>
            <a:r>
              <a:rPr lang="en-GB" altLang="fi-FI" smtClean="0"/>
              <a:t>solidarity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1"/>
          <p:cNvSpPr>
            <a:spLocks noGrp="1"/>
          </p:cNvSpPr>
          <p:nvPr>
            <p:ph type="title"/>
          </p:nvPr>
        </p:nvSpPr>
        <p:spPr>
          <a:xfrm>
            <a:off x="468313" y="1557338"/>
            <a:ext cx="8229600" cy="936625"/>
          </a:xfrm>
        </p:spPr>
        <p:txBody>
          <a:bodyPr/>
          <a:lstStyle/>
          <a:p>
            <a:r>
              <a:rPr lang="en-GB" altLang="fi-FI" smtClean="0"/>
              <a:t>Patient preferences</a:t>
            </a:r>
          </a:p>
        </p:txBody>
      </p:sp>
      <p:sp>
        <p:nvSpPr>
          <p:cNvPr id="11267" name="Sisällön paikkamerkki 2"/>
          <p:cNvSpPr>
            <a:spLocks noGrp="1"/>
          </p:cNvSpPr>
          <p:nvPr>
            <p:ph idx="1"/>
          </p:nvPr>
        </p:nvSpPr>
        <p:spPr/>
        <p:txBody>
          <a:bodyPr/>
          <a:lstStyle/>
          <a:p>
            <a:r>
              <a:rPr lang="en-GB" altLang="fi-FI" smtClean="0"/>
              <a:t>Personal preferences may result in legitimate differences in demand and, ultimately, use for a given level of need. For this reason, health systems generally aim to promote </a:t>
            </a:r>
            <a:r>
              <a:rPr lang="en-GB" altLang="fi-FI" b="1" smtClean="0"/>
              <a:t>equity of access to health services</a:t>
            </a:r>
            <a:r>
              <a:rPr lang="en-GB" altLang="fi-FI" smtClean="0"/>
              <a:t>, as opposed to equity in the use of health services.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tsikko 1"/>
          <p:cNvSpPr>
            <a:spLocks noGrp="1"/>
          </p:cNvSpPr>
          <p:nvPr>
            <p:ph type="title"/>
          </p:nvPr>
        </p:nvSpPr>
        <p:spPr/>
        <p:txBody>
          <a:bodyPr/>
          <a:lstStyle/>
          <a:p>
            <a:r>
              <a:rPr lang="en-GB" altLang="fi-FI" smtClean="0"/>
              <a:t>Access to health services</a:t>
            </a:r>
          </a:p>
        </p:txBody>
      </p:sp>
      <p:sp>
        <p:nvSpPr>
          <p:cNvPr id="12291" name="Sisällön paikkamerkki 2"/>
          <p:cNvSpPr>
            <a:spLocks noGrp="1"/>
          </p:cNvSpPr>
          <p:nvPr>
            <p:ph idx="1"/>
          </p:nvPr>
        </p:nvSpPr>
        <p:spPr/>
        <p:txBody>
          <a:bodyPr/>
          <a:lstStyle/>
          <a:p>
            <a:r>
              <a:rPr lang="en-GB" altLang="fi-FI" smtClean="0"/>
              <a:t>Access is a multi-dimensional issue. </a:t>
            </a:r>
          </a:p>
          <a:p>
            <a:r>
              <a:rPr lang="en-GB" altLang="fi-FI" smtClean="0"/>
              <a:t>Barriers to access can be found at the level of individuals, health service providers and the health system. Access is also affected by public policy beyond the health system – especially fiscal policy, but also social protection, education, transport and regional development policy. </a:t>
            </a:r>
          </a:p>
        </p:txBody>
      </p:sp>
    </p:spTree>
  </p:cSld>
  <p:clrMapOvr>
    <a:masterClrMapping/>
  </p:clrMapOvr>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blank</Template>
  <TotalTime>2713</TotalTime>
  <Words>2262</Words>
  <Application>Microsoft Office PowerPoint</Application>
  <PresentationFormat>Näytössä katseltava diaesitys (4:3)</PresentationFormat>
  <Paragraphs>163</Paragraphs>
  <Slides>40</Slides>
  <Notes>2</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40</vt:i4>
      </vt:variant>
    </vt:vector>
  </HeadingPairs>
  <TitlesOfParts>
    <vt:vector size="45" baseType="lpstr">
      <vt:lpstr>Verdana</vt:lpstr>
      <vt:lpstr>Arial</vt:lpstr>
      <vt:lpstr>Calibri</vt:lpstr>
      <vt:lpstr>Times New Roman</vt:lpstr>
      <vt:lpstr>Blank</vt:lpstr>
      <vt:lpstr>EXPH</vt:lpstr>
      <vt:lpstr>PowerPoint-esitys</vt:lpstr>
      <vt:lpstr>The Mission of EXPH</vt:lpstr>
      <vt:lpstr>Opinions</vt:lpstr>
      <vt:lpstr>Members of EXPH</vt:lpstr>
      <vt:lpstr>Background</vt:lpstr>
      <vt:lpstr>Common values</vt:lpstr>
      <vt:lpstr>Patient preferences</vt:lpstr>
      <vt:lpstr>Access to health services</vt:lpstr>
      <vt:lpstr>Mandate </vt:lpstr>
      <vt:lpstr>Mandate</vt:lpstr>
      <vt:lpstr>Mandate</vt:lpstr>
      <vt:lpstr>Access to health services in the European Union – Preliminary opinion 29 September 2015</vt:lpstr>
      <vt:lpstr>Factors affecting equitable access to health services </vt:lpstr>
      <vt:lpstr>Financial resources are linked to health need</vt:lpstr>
      <vt:lpstr>Share (%) of people reporting unmet need for health care due to cost, travel distance, waiting time and lack of time, poorest and richest quintiles, EU27, 2005-2013</vt:lpstr>
      <vt:lpstr>Mismatch between need and ability to pay</vt:lpstr>
      <vt:lpstr>To ensure an adequate level of spending on health:</vt:lpstr>
      <vt:lpstr>To ensure the distribution of spending meets regional health needs</vt:lpstr>
      <vt:lpstr>Services are affordable for everyone</vt:lpstr>
      <vt:lpstr>Out of pocket payments as a share (%) of total spending on health, EU28, 2013</vt:lpstr>
      <vt:lpstr>To ensure affordable access countries should</vt:lpstr>
      <vt:lpstr>Well-equipped facilities are within easy reach</vt:lpstr>
      <vt:lpstr>Share (%) of people that have to travel for more than 20 minutes to reach their nearest primary care facility, EU27, 2013</vt:lpstr>
      <vt:lpstr>Potential solutions lie in two broad areas: </vt:lpstr>
      <vt:lpstr>There are enough health workers, with the right skills, in the right place</vt:lpstr>
      <vt:lpstr>To address these issues countries should</vt:lpstr>
      <vt:lpstr>Quality medicines and medical devices are readily available</vt:lpstr>
      <vt:lpstr>PowerPoint-esitys</vt:lpstr>
      <vt:lpstr>PowerPoint-esitys</vt:lpstr>
      <vt:lpstr>To address these problems, countries should:</vt:lpstr>
      <vt:lpstr>People can use services when they need them</vt:lpstr>
      <vt:lpstr>Health literacy</vt:lpstr>
      <vt:lpstr>Waiting times</vt:lpstr>
      <vt:lpstr>Services are acceptable to everyone</vt:lpstr>
      <vt:lpstr>Policy responses lie in the following areas:</vt:lpstr>
      <vt:lpstr>Services are relevant and cost-effective</vt:lpstr>
      <vt:lpstr>Countries should adopt a comprehensive strategy mainly targeting health workers, but also patients and the public</vt:lpstr>
      <vt:lpstr>Delisting</vt:lpstr>
      <vt:lpstr>Conclusions</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EXPH</dc:title>
  <dc:creator>MUYLDERMANS Jan (SANCO)</dc:creator>
  <cp:lastModifiedBy>stmkrat</cp:lastModifiedBy>
  <cp:revision>228</cp:revision>
  <dcterms:created xsi:type="dcterms:W3CDTF">2014-03-25T09:53:46Z</dcterms:created>
  <dcterms:modified xsi:type="dcterms:W3CDTF">2015-11-18T08:44:18Z</dcterms:modified>
</cp:coreProperties>
</file>